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9.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13" r:id="rId3"/>
    <p:sldMasterId id="2147483731" r:id="rId4"/>
    <p:sldMasterId id="2147483749" r:id="rId5"/>
    <p:sldMasterId id="2147483761" r:id="rId6"/>
    <p:sldMasterId id="2147483779" r:id="rId7"/>
    <p:sldMasterId id="2147483791" r:id="rId8"/>
    <p:sldMasterId id="2147483809" r:id="rId9"/>
    <p:sldMasterId id="2147483827" r:id="rId10"/>
  </p:sldMasterIdLst>
  <p:notesMasterIdLst>
    <p:notesMasterId r:id="rId41"/>
  </p:notesMasterIdLst>
  <p:sldIdLst>
    <p:sldId id="271" r:id="rId11"/>
    <p:sldId id="270" r:id="rId12"/>
    <p:sldId id="258" r:id="rId13"/>
    <p:sldId id="260" r:id="rId14"/>
    <p:sldId id="274" r:id="rId15"/>
    <p:sldId id="261" r:id="rId16"/>
    <p:sldId id="263" r:id="rId17"/>
    <p:sldId id="280" r:id="rId18"/>
    <p:sldId id="281" r:id="rId19"/>
    <p:sldId id="282" r:id="rId20"/>
    <p:sldId id="283" r:id="rId21"/>
    <p:sldId id="259" r:id="rId22"/>
    <p:sldId id="262" r:id="rId23"/>
    <p:sldId id="256" r:id="rId24"/>
    <p:sldId id="257" r:id="rId25"/>
    <p:sldId id="267" r:id="rId26"/>
    <p:sldId id="265" r:id="rId27"/>
    <p:sldId id="266" r:id="rId28"/>
    <p:sldId id="284" r:id="rId29"/>
    <p:sldId id="285" r:id="rId30"/>
    <p:sldId id="264" r:id="rId31"/>
    <p:sldId id="272" r:id="rId32"/>
    <p:sldId id="273" r:id="rId33"/>
    <p:sldId id="268" r:id="rId34"/>
    <p:sldId id="269" r:id="rId35"/>
    <p:sldId id="275" r:id="rId36"/>
    <p:sldId id="276" r:id="rId37"/>
    <p:sldId id="277" r:id="rId38"/>
    <p:sldId id="278" r:id="rId39"/>
    <p:sldId id="27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0" d="100"/>
          <a:sy n="60" d="100"/>
        </p:scale>
        <p:origin x="18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0" Type="http://schemas.openxmlformats.org/officeDocument/2006/relationships/slide" Target="slides/slide10.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4401A-1E61-4F49-B3CF-FD685D5DB436}" type="doc">
      <dgm:prSet loTypeId="urn:microsoft.com/office/officeart/2005/8/layout/vList2" loCatId="list" qsTypeId="urn:microsoft.com/office/officeart/2005/8/quickstyle/simple1" qsCatId="simple" csTypeId="urn:microsoft.com/office/officeart/2005/8/colors/accent5_2" csCatId="accent5"/>
      <dgm:spPr/>
      <dgm:t>
        <a:bodyPr/>
        <a:lstStyle/>
        <a:p>
          <a:endParaRPr lang="en-US"/>
        </a:p>
      </dgm:t>
    </dgm:pt>
    <dgm:pt modelId="{F1307DBE-B212-48FF-AEEB-6329996EDB85}">
      <dgm:prSet/>
      <dgm:spPr/>
      <dgm:t>
        <a:bodyPr/>
        <a:lstStyle/>
        <a:p>
          <a:r>
            <a:rPr lang="en-US" b="1" i="0" dirty="0">
              <a:solidFill>
                <a:schemeClr val="tx1">
                  <a:lumMod val="95000"/>
                  <a:lumOff val="5000"/>
                </a:schemeClr>
              </a:solidFill>
            </a:rPr>
            <a:t>Emile Durkheim, in 1897, in his book </a:t>
          </a:r>
          <a:r>
            <a:rPr lang="en-US" b="1" i="1" dirty="0">
              <a:solidFill>
                <a:schemeClr val="tx1">
                  <a:lumMod val="95000"/>
                  <a:lumOff val="5000"/>
                </a:schemeClr>
              </a:solidFill>
            </a:rPr>
            <a:t>Suicide</a:t>
          </a:r>
          <a:r>
            <a:rPr lang="en-US" b="1" i="0" dirty="0">
              <a:solidFill>
                <a:schemeClr val="tx1">
                  <a:lumMod val="95000"/>
                  <a:lumOff val="5000"/>
                </a:schemeClr>
              </a:solidFill>
            </a:rPr>
            <a:t>, used the term to reflect </a:t>
          </a:r>
          <a:r>
            <a:rPr lang="en-US" b="1" i="1" dirty="0">
              <a:solidFill>
                <a:schemeClr val="tx1">
                  <a:lumMod val="95000"/>
                  <a:lumOff val="5000"/>
                </a:schemeClr>
              </a:solidFill>
            </a:rPr>
            <a:t>the malady of the infinite</a:t>
          </a:r>
          <a:r>
            <a:rPr lang="en-US" b="1" i="0" dirty="0">
              <a:solidFill>
                <a:schemeClr val="tx1">
                  <a:lumMod val="95000"/>
                  <a:lumOff val="5000"/>
                </a:schemeClr>
              </a:solidFill>
            </a:rPr>
            <a:t>, because it was a desire without limit that can never be fulfilled; it only becomes more intense. He also called it an insatiable will</a:t>
          </a:r>
          <a:r>
            <a:rPr lang="en-US" b="1" i="0" dirty="0"/>
            <a:t>.  </a:t>
          </a:r>
          <a:endParaRPr lang="en-US" b="1" dirty="0"/>
        </a:p>
      </dgm:t>
    </dgm:pt>
    <dgm:pt modelId="{B750123F-463A-4201-8E6D-647011DE70FF}" type="parTrans" cxnId="{86C7CC51-BBEE-4168-8CBC-1C7959C28979}">
      <dgm:prSet/>
      <dgm:spPr/>
      <dgm:t>
        <a:bodyPr/>
        <a:lstStyle/>
        <a:p>
          <a:endParaRPr lang="en-US"/>
        </a:p>
      </dgm:t>
    </dgm:pt>
    <dgm:pt modelId="{8149BBBA-3D10-41DE-8A1E-D074B96C5BD7}" type="sibTrans" cxnId="{86C7CC51-BBEE-4168-8CBC-1C7959C28979}">
      <dgm:prSet/>
      <dgm:spPr/>
      <dgm:t>
        <a:bodyPr/>
        <a:lstStyle/>
        <a:p>
          <a:endParaRPr lang="en-US"/>
        </a:p>
      </dgm:t>
    </dgm:pt>
    <dgm:pt modelId="{3887FECC-3B26-445B-A039-0B83E7162CE8}">
      <dgm:prSet/>
      <dgm:spPr/>
      <dgm:t>
        <a:bodyPr/>
        <a:lstStyle/>
        <a:p>
          <a:r>
            <a:rPr lang="en-US" b="1" dirty="0">
              <a:solidFill>
                <a:schemeClr val="tx1"/>
              </a:solidFill>
            </a:rPr>
            <a:t>Will climate change result in a social uprooting and dissolution of moral and other societal systems if the climate changes become too pressing?</a:t>
          </a:r>
        </a:p>
      </dgm:t>
    </dgm:pt>
    <dgm:pt modelId="{34AB8825-AFAA-4AD0-AFB1-6AE8217B2A4E}" type="parTrans" cxnId="{81972A76-F564-4ABC-98A0-C0A27CA929DD}">
      <dgm:prSet/>
      <dgm:spPr/>
      <dgm:t>
        <a:bodyPr/>
        <a:lstStyle/>
        <a:p>
          <a:endParaRPr lang="en-US"/>
        </a:p>
      </dgm:t>
    </dgm:pt>
    <dgm:pt modelId="{14A56D40-3A88-4378-A3BB-2FF613E1360C}" type="sibTrans" cxnId="{81972A76-F564-4ABC-98A0-C0A27CA929DD}">
      <dgm:prSet/>
      <dgm:spPr/>
      <dgm:t>
        <a:bodyPr/>
        <a:lstStyle/>
        <a:p>
          <a:endParaRPr lang="en-US"/>
        </a:p>
      </dgm:t>
    </dgm:pt>
    <dgm:pt modelId="{B12FC599-87B8-4482-83BE-1EB2663C7B5D}">
      <dgm:prSet/>
      <dgm:spPr/>
      <dgm:t>
        <a:bodyPr/>
        <a:lstStyle/>
        <a:p>
          <a:r>
            <a:rPr lang="en-US" b="1" i="0" dirty="0">
              <a:solidFill>
                <a:schemeClr val="tx1"/>
              </a:solidFill>
            </a:rPr>
            <a:t>Do we have a desire and expectation, without limit, of what the earth can and will do for us?</a:t>
          </a:r>
          <a:endParaRPr lang="en-US" b="1" dirty="0">
            <a:solidFill>
              <a:schemeClr val="tx1"/>
            </a:solidFill>
          </a:endParaRPr>
        </a:p>
      </dgm:t>
    </dgm:pt>
    <dgm:pt modelId="{2996E3FA-626E-490A-BE39-3554E755865B}" type="parTrans" cxnId="{2DE5A32D-81FB-4F12-8742-299F20ADF405}">
      <dgm:prSet/>
      <dgm:spPr/>
      <dgm:t>
        <a:bodyPr/>
        <a:lstStyle/>
        <a:p>
          <a:endParaRPr lang="en-US"/>
        </a:p>
      </dgm:t>
    </dgm:pt>
    <dgm:pt modelId="{C9707985-2BBB-4608-9030-686BAF2ED261}" type="sibTrans" cxnId="{2DE5A32D-81FB-4F12-8742-299F20ADF405}">
      <dgm:prSet/>
      <dgm:spPr/>
      <dgm:t>
        <a:bodyPr/>
        <a:lstStyle/>
        <a:p>
          <a:endParaRPr lang="en-US"/>
        </a:p>
      </dgm:t>
    </dgm:pt>
    <dgm:pt modelId="{6CE40B6D-0AE8-4F6A-8FE0-E25E452BA319}" type="pres">
      <dgm:prSet presAssocID="{3654401A-1E61-4F49-B3CF-FD685D5DB436}" presName="linear" presStyleCnt="0">
        <dgm:presLayoutVars>
          <dgm:animLvl val="lvl"/>
          <dgm:resizeHandles val="exact"/>
        </dgm:presLayoutVars>
      </dgm:prSet>
      <dgm:spPr/>
    </dgm:pt>
    <dgm:pt modelId="{FA6CAFFF-0458-4318-8BBA-9F293E004A8E}" type="pres">
      <dgm:prSet presAssocID="{F1307DBE-B212-48FF-AEEB-6329996EDB85}" presName="parentText" presStyleLbl="node1" presStyleIdx="0" presStyleCnt="3">
        <dgm:presLayoutVars>
          <dgm:chMax val="0"/>
          <dgm:bulletEnabled val="1"/>
        </dgm:presLayoutVars>
      </dgm:prSet>
      <dgm:spPr/>
    </dgm:pt>
    <dgm:pt modelId="{D04D0B4A-5C21-4049-91D1-F41EE312B2E6}" type="pres">
      <dgm:prSet presAssocID="{8149BBBA-3D10-41DE-8A1E-D074B96C5BD7}" presName="spacer" presStyleCnt="0"/>
      <dgm:spPr/>
    </dgm:pt>
    <dgm:pt modelId="{6FFE0B9A-1DFD-493D-BF59-AD82B7213804}" type="pres">
      <dgm:prSet presAssocID="{3887FECC-3B26-445B-A039-0B83E7162CE8}" presName="parentText" presStyleLbl="node1" presStyleIdx="1" presStyleCnt="3">
        <dgm:presLayoutVars>
          <dgm:chMax val="0"/>
          <dgm:bulletEnabled val="1"/>
        </dgm:presLayoutVars>
      </dgm:prSet>
      <dgm:spPr/>
    </dgm:pt>
    <dgm:pt modelId="{885F8BA0-599A-4C95-B808-9A7949D0DF94}" type="pres">
      <dgm:prSet presAssocID="{14A56D40-3A88-4378-A3BB-2FF613E1360C}" presName="spacer" presStyleCnt="0"/>
      <dgm:spPr/>
    </dgm:pt>
    <dgm:pt modelId="{EA92DE64-E6B9-4B98-A99D-0B07FB0569B4}" type="pres">
      <dgm:prSet presAssocID="{B12FC599-87B8-4482-83BE-1EB2663C7B5D}" presName="parentText" presStyleLbl="node1" presStyleIdx="2" presStyleCnt="3" custLinFactNeighborY="-25657">
        <dgm:presLayoutVars>
          <dgm:chMax val="0"/>
          <dgm:bulletEnabled val="1"/>
        </dgm:presLayoutVars>
      </dgm:prSet>
      <dgm:spPr/>
    </dgm:pt>
  </dgm:ptLst>
  <dgm:cxnLst>
    <dgm:cxn modelId="{2DE5A32D-81FB-4F12-8742-299F20ADF405}" srcId="{3654401A-1E61-4F49-B3CF-FD685D5DB436}" destId="{B12FC599-87B8-4482-83BE-1EB2663C7B5D}" srcOrd="2" destOrd="0" parTransId="{2996E3FA-626E-490A-BE39-3554E755865B}" sibTransId="{C9707985-2BBB-4608-9030-686BAF2ED261}"/>
    <dgm:cxn modelId="{6D7A355C-C127-4609-9A5A-31463D2C23ED}" type="presOf" srcId="{3887FECC-3B26-445B-A039-0B83E7162CE8}" destId="{6FFE0B9A-1DFD-493D-BF59-AD82B7213804}" srcOrd="0" destOrd="0" presId="urn:microsoft.com/office/officeart/2005/8/layout/vList2"/>
    <dgm:cxn modelId="{86C7CC51-BBEE-4168-8CBC-1C7959C28979}" srcId="{3654401A-1E61-4F49-B3CF-FD685D5DB436}" destId="{F1307DBE-B212-48FF-AEEB-6329996EDB85}" srcOrd="0" destOrd="0" parTransId="{B750123F-463A-4201-8E6D-647011DE70FF}" sibTransId="{8149BBBA-3D10-41DE-8A1E-D074B96C5BD7}"/>
    <dgm:cxn modelId="{81972A76-F564-4ABC-98A0-C0A27CA929DD}" srcId="{3654401A-1E61-4F49-B3CF-FD685D5DB436}" destId="{3887FECC-3B26-445B-A039-0B83E7162CE8}" srcOrd="1" destOrd="0" parTransId="{34AB8825-AFAA-4AD0-AFB1-6AE8217B2A4E}" sibTransId="{14A56D40-3A88-4378-A3BB-2FF613E1360C}"/>
    <dgm:cxn modelId="{455ECC7C-D111-425E-BB68-85BF20351025}" type="presOf" srcId="{3654401A-1E61-4F49-B3CF-FD685D5DB436}" destId="{6CE40B6D-0AE8-4F6A-8FE0-E25E452BA319}" srcOrd="0" destOrd="0" presId="urn:microsoft.com/office/officeart/2005/8/layout/vList2"/>
    <dgm:cxn modelId="{ACE83087-7CDD-4530-B772-39649EDC5F18}" type="presOf" srcId="{B12FC599-87B8-4482-83BE-1EB2663C7B5D}" destId="{EA92DE64-E6B9-4B98-A99D-0B07FB0569B4}" srcOrd="0" destOrd="0" presId="urn:microsoft.com/office/officeart/2005/8/layout/vList2"/>
    <dgm:cxn modelId="{B7450AE5-B136-49B6-91D8-23532CFE4A47}" type="presOf" srcId="{F1307DBE-B212-48FF-AEEB-6329996EDB85}" destId="{FA6CAFFF-0458-4318-8BBA-9F293E004A8E}" srcOrd="0" destOrd="0" presId="urn:microsoft.com/office/officeart/2005/8/layout/vList2"/>
    <dgm:cxn modelId="{2D92508D-E479-466A-AD11-92BBBE846E43}" type="presParOf" srcId="{6CE40B6D-0AE8-4F6A-8FE0-E25E452BA319}" destId="{FA6CAFFF-0458-4318-8BBA-9F293E004A8E}" srcOrd="0" destOrd="0" presId="urn:microsoft.com/office/officeart/2005/8/layout/vList2"/>
    <dgm:cxn modelId="{22D89CD8-CACA-4C55-86F4-7BE06F7D61D9}" type="presParOf" srcId="{6CE40B6D-0AE8-4F6A-8FE0-E25E452BA319}" destId="{D04D0B4A-5C21-4049-91D1-F41EE312B2E6}" srcOrd="1" destOrd="0" presId="urn:microsoft.com/office/officeart/2005/8/layout/vList2"/>
    <dgm:cxn modelId="{DABFE711-0B6C-4BED-BFDF-DAFB7D81CEF1}" type="presParOf" srcId="{6CE40B6D-0AE8-4F6A-8FE0-E25E452BA319}" destId="{6FFE0B9A-1DFD-493D-BF59-AD82B7213804}" srcOrd="2" destOrd="0" presId="urn:microsoft.com/office/officeart/2005/8/layout/vList2"/>
    <dgm:cxn modelId="{2929999E-FE01-449A-8784-6E2BB3CB7A88}" type="presParOf" srcId="{6CE40B6D-0AE8-4F6A-8FE0-E25E452BA319}" destId="{885F8BA0-599A-4C95-B808-9A7949D0DF94}" srcOrd="3" destOrd="0" presId="urn:microsoft.com/office/officeart/2005/8/layout/vList2"/>
    <dgm:cxn modelId="{CF724234-A4DB-4B8A-8F23-FDB47D2D9CAB}" type="presParOf" srcId="{6CE40B6D-0AE8-4F6A-8FE0-E25E452BA319}" destId="{EA92DE64-E6B9-4B98-A99D-0B07FB0569B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CAFFF-0458-4318-8BBA-9F293E004A8E}">
      <dsp:nvSpPr>
        <dsp:cNvPr id="0" name=""/>
        <dsp:cNvSpPr/>
      </dsp:nvSpPr>
      <dsp:spPr>
        <a:xfrm>
          <a:off x="0" y="41544"/>
          <a:ext cx="10515600" cy="13747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i="0" kern="1200" dirty="0">
              <a:solidFill>
                <a:schemeClr val="tx1">
                  <a:lumMod val="95000"/>
                  <a:lumOff val="5000"/>
                </a:schemeClr>
              </a:solidFill>
            </a:rPr>
            <a:t>Emile Durkheim, in 1897, in his book </a:t>
          </a:r>
          <a:r>
            <a:rPr lang="en-US" sz="2500" b="1" i="1" kern="1200" dirty="0">
              <a:solidFill>
                <a:schemeClr val="tx1">
                  <a:lumMod val="95000"/>
                  <a:lumOff val="5000"/>
                </a:schemeClr>
              </a:solidFill>
            </a:rPr>
            <a:t>Suicide</a:t>
          </a:r>
          <a:r>
            <a:rPr lang="en-US" sz="2500" b="1" i="0" kern="1200" dirty="0">
              <a:solidFill>
                <a:schemeClr val="tx1">
                  <a:lumMod val="95000"/>
                  <a:lumOff val="5000"/>
                </a:schemeClr>
              </a:solidFill>
            </a:rPr>
            <a:t>, used the term to reflect </a:t>
          </a:r>
          <a:r>
            <a:rPr lang="en-US" sz="2500" b="1" i="1" kern="1200" dirty="0">
              <a:solidFill>
                <a:schemeClr val="tx1">
                  <a:lumMod val="95000"/>
                  <a:lumOff val="5000"/>
                </a:schemeClr>
              </a:solidFill>
            </a:rPr>
            <a:t>the malady of the infinite</a:t>
          </a:r>
          <a:r>
            <a:rPr lang="en-US" sz="2500" b="1" i="0" kern="1200" dirty="0">
              <a:solidFill>
                <a:schemeClr val="tx1">
                  <a:lumMod val="95000"/>
                  <a:lumOff val="5000"/>
                </a:schemeClr>
              </a:solidFill>
            </a:rPr>
            <a:t>, because it was a desire without limit that can never be fulfilled; it only becomes more intense. He also called it an insatiable will</a:t>
          </a:r>
          <a:r>
            <a:rPr lang="en-US" sz="2500" b="1" i="0" kern="1200" dirty="0"/>
            <a:t>.  </a:t>
          </a:r>
          <a:endParaRPr lang="en-US" sz="2500" b="1" kern="1200" dirty="0"/>
        </a:p>
      </dsp:txBody>
      <dsp:txXfrm>
        <a:off x="67110" y="108654"/>
        <a:ext cx="10381380" cy="1240530"/>
      </dsp:txXfrm>
    </dsp:sp>
    <dsp:sp modelId="{6FFE0B9A-1DFD-493D-BF59-AD82B7213804}">
      <dsp:nvSpPr>
        <dsp:cNvPr id="0" name=""/>
        <dsp:cNvSpPr/>
      </dsp:nvSpPr>
      <dsp:spPr>
        <a:xfrm>
          <a:off x="0" y="1488294"/>
          <a:ext cx="10515600" cy="13747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tx1"/>
              </a:solidFill>
            </a:rPr>
            <a:t>Will climate change result in a social uprooting and dissolution of moral and other societal systems if the climate changes become too pressing?</a:t>
          </a:r>
        </a:p>
      </dsp:txBody>
      <dsp:txXfrm>
        <a:off x="67110" y="1555404"/>
        <a:ext cx="10381380" cy="1240530"/>
      </dsp:txXfrm>
    </dsp:sp>
    <dsp:sp modelId="{EA92DE64-E6B9-4B98-A99D-0B07FB0569B4}">
      <dsp:nvSpPr>
        <dsp:cNvPr id="0" name=""/>
        <dsp:cNvSpPr/>
      </dsp:nvSpPr>
      <dsp:spPr>
        <a:xfrm>
          <a:off x="0" y="2916570"/>
          <a:ext cx="10515600" cy="13747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i="0" kern="1200" dirty="0">
              <a:solidFill>
                <a:schemeClr val="tx1"/>
              </a:solidFill>
            </a:rPr>
            <a:t>Do we have a desire and expectation, without limit, of what the earth can and will do for us?</a:t>
          </a:r>
          <a:endParaRPr lang="en-US" sz="2500" b="1" kern="1200" dirty="0">
            <a:solidFill>
              <a:schemeClr val="tx1"/>
            </a:solidFill>
          </a:endParaRPr>
        </a:p>
      </dsp:txBody>
      <dsp:txXfrm>
        <a:off x="67110" y="2983680"/>
        <a:ext cx="10381380" cy="12405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7A6F2-6CF7-44B8-BF1A-65DF367D082C}" type="datetimeFigureOut">
              <a:rPr lang="en-US" smtClean="0"/>
              <a:t>12/17/2023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5A8D3-F393-429D-B168-C83D439FEE4E}" type="slidenum">
              <a:rPr lang="en-US" smtClean="0"/>
              <a:t>‹#›</a:t>
            </a:fld>
            <a:endParaRPr lang="en-US"/>
          </a:p>
        </p:txBody>
      </p:sp>
    </p:spTree>
    <p:extLst>
      <p:ext uri="{BB962C8B-B14F-4D97-AF65-F5344CB8AC3E}">
        <p14:creationId xmlns:p14="http://schemas.microsoft.com/office/powerpoint/2010/main" val="4014406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15A8D3-F393-429D-B168-C83D439FEE4E}" type="slidenum">
              <a:rPr lang="en-US" smtClean="0"/>
              <a:t>30</a:t>
            </a:fld>
            <a:endParaRPr lang="en-US"/>
          </a:p>
        </p:txBody>
      </p:sp>
    </p:spTree>
    <p:extLst>
      <p:ext uri="{BB962C8B-B14F-4D97-AF65-F5344CB8AC3E}">
        <p14:creationId xmlns:p14="http://schemas.microsoft.com/office/powerpoint/2010/main" val="347227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27167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8871779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3740626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40479242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41543625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6365133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7846395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0840385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4000514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352952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7346847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326293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1731916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3723339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9321820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3004220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95CE8DD9-5EEC-4216-B636-D1AF817EC4CD}"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03697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6573070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8338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9689958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CE8DD9-5EEC-4216-B636-D1AF817EC4CD}"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99646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E8DD9-5EEC-4216-B636-D1AF817EC4CD}"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30703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4038281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95CE8DD9-5EEC-4216-B636-D1AF817EC4CD}"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91000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90348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1041419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0627523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82772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4211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5483267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50886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28497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9415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8956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67046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469251849"/>
      </p:ext>
    </p:extLst>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41392695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4892120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0575669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4843991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9850345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0221649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2862451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8589377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64113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908994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9490355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0119919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56641200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5425946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3356683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822378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955157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8302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CE8DD9-5EEC-4216-B636-D1AF817EC4CD}"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156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E8DD9-5EEC-4216-B636-D1AF817EC4CD}"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948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828553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651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371429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2927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456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7089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4288599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949899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709312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351815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470934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094899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57234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396751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064003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023696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220648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794570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20186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6673110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7528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735432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459490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68977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7938059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518664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850930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6618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5160527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5151764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4877703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212531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7644137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6958163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46819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4327417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4565728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64982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44593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8256512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5787424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9378071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67009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10879-5380-4A6E-92BD-A5DCE92F17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4AF17C-0BC0-683A-8119-F8DAED5ABD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2CD216-D873-6D30-87FC-0A151867C7E7}"/>
              </a:ext>
            </a:extLst>
          </p:cNvPr>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a:extLst>
              <a:ext uri="{FF2B5EF4-FFF2-40B4-BE49-F238E27FC236}">
                <a16:creationId xmlns:a16="http://schemas.microsoft.com/office/drawing/2014/main" id="{8D592061-BB0E-8EEB-2B04-5BA58077D2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33B669-C134-756D-5945-11D70DF636C1}"/>
              </a:ext>
            </a:extLst>
          </p:cNvPr>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969562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43B92-846C-4C24-CB6A-BC18D0F41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DD6EC-125F-E2F2-EC31-2F02CE9726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E2D87-75E8-73BF-664F-095029728D64}"/>
              </a:ext>
            </a:extLst>
          </p:cNvPr>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a:extLst>
              <a:ext uri="{FF2B5EF4-FFF2-40B4-BE49-F238E27FC236}">
                <a16:creationId xmlns:a16="http://schemas.microsoft.com/office/drawing/2014/main" id="{3425648F-460C-C97D-30C7-2D351B1C3D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904ACD-D4C7-60BD-9929-20F4072F4F2E}"/>
              </a:ext>
            </a:extLst>
          </p:cNvPr>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8644466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C932-EC06-9E4E-000A-B855F343A9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852C14-B115-A5E8-1B39-D0A1DBC570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FEA294-7FD7-7C51-74C0-1E6115B398FE}"/>
              </a:ext>
            </a:extLst>
          </p:cNvPr>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a:extLst>
              <a:ext uri="{FF2B5EF4-FFF2-40B4-BE49-F238E27FC236}">
                <a16:creationId xmlns:a16="http://schemas.microsoft.com/office/drawing/2014/main" id="{69841D81-FC94-BAA2-A262-84D3415134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859DCF-CE44-8E25-7D7E-336216C0117C}"/>
              </a:ext>
            </a:extLst>
          </p:cNvPr>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16385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8828891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F30A3-E955-4BE4-56F9-4737B2C27D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39517B-BDD8-B30C-D6AF-697D29C2CD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B6CA25-C357-1DDB-BE0F-5B5BF1F113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E19206-398C-A017-AC39-BB9B9CDC86A6}"/>
              </a:ext>
            </a:extLst>
          </p:cNvPr>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a:extLst>
              <a:ext uri="{FF2B5EF4-FFF2-40B4-BE49-F238E27FC236}">
                <a16:creationId xmlns:a16="http://schemas.microsoft.com/office/drawing/2014/main" id="{C80828C8-A2E2-8FEE-9EA8-82979CE8A4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CB6C6D-CD87-7AB5-BA62-0C393ED66B93}"/>
              </a:ext>
            </a:extLst>
          </p:cNvPr>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8127517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3853-688A-85A5-D691-5D5F8C4D23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35F07C-C978-FB5B-AA59-9A6A8FF9FA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E0AE9B-D4C7-E298-114B-F4B7828740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D67DC5-2A41-F9FD-3140-4C893BDB7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63603-E50B-DABE-04F6-991F223A98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20D164-0380-59FC-D505-C873E18F4873}"/>
              </a:ext>
            </a:extLst>
          </p:cNvPr>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8" name="Footer Placeholder 7">
            <a:extLst>
              <a:ext uri="{FF2B5EF4-FFF2-40B4-BE49-F238E27FC236}">
                <a16:creationId xmlns:a16="http://schemas.microsoft.com/office/drawing/2014/main" id="{F2EE7705-7814-5028-6C8D-B921F8FBC72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A2E46D0-64F3-9847-EC32-E17B185F5D2B}"/>
              </a:ext>
            </a:extLst>
          </p:cNvPr>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730961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0E607-0E98-22F3-3356-8D6B237EC4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ED1A48-A69F-05F2-3D2A-02C1D586C649}"/>
              </a:ext>
            </a:extLst>
          </p:cNvPr>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4" name="Footer Placeholder 3">
            <a:extLst>
              <a:ext uri="{FF2B5EF4-FFF2-40B4-BE49-F238E27FC236}">
                <a16:creationId xmlns:a16="http://schemas.microsoft.com/office/drawing/2014/main" id="{FA1254FF-3F16-D672-647A-3DED47F80CC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F9C900D-CECE-A0EB-1698-CF9ED02B0130}"/>
              </a:ext>
            </a:extLst>
          </p:cNvPr>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5824255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736CE-2A52-D002-369E-8E1AD5B9CB30}"/>
              </a:ext>
            </a:extLst>
          </p:cNvPr>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3" name="Footer Placeholder 2">
            <a:extLst>
              <a:ext uri="{FF2B5EF4-FFF2-40B4-BE49-F238E27FC236}">
                <a16:creationId xmlns:a16="http://schemas.microsoft.com/office/drawing/2014/main" id="{E0162EA1-2901-E242-55FF-97C38CB832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BB0892D-7C16-A183-E743-48655B19A733}"/>
              </a:ext>
            </a:extLst>
          </p:cNvPr>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330537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EA6F6-5A04-5A30-C7A2-BC25734FB7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96F95A-31D5-E7EA-6D55-DA3E5D5499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01290E-B44B-2127-13D7-56B212881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1E53E2-B2F6-D2DD-F291-94F22E6B172B}"/>
              </a:ext>
            </a:extLst>
          </p:cNvPr>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a:extLst>
              <a:ext uri="{FF2B5EF4-FFF2-40B4-BE49-F238E27FC236}">
                <a16:creationId xmlns:a16="http://schemas.microsoft.com/office/drawing/2014/main" id="{802D0E07-DE51-89B8-194C-395C59DCD8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81F2A7A-612D-EF70-0DFD-5D4BAFB3279D}"/>
              </a:ext>
            </a:extLst>
          </p:cNvPr>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5076401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96D1-A1B5-B59E-957D-D3CBDBE0E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CAC03E-779A-E9EC-5554-FAE44F6B0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250D61-3451-EF48-E2AF-73DC09925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7A09A6-D5E6-6BA2-B326-969C5A80DF9B}"/>
              </a:ext>
            </a:extLst>
          </p:cNvPr>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a:extLst>
              <a:ext uri="{FF2B5EF4-FFF2-40B4-BE49-F238E27FC236}">
                <a16:creationId xmlns:a16="http://schemas.microsoft.com/office/drawing/2014/main" id="{15E15EBE-2D47-AF64-BFCB-DE303C61DB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BE79C6-A17F-8979-329E-18CFC42498B7}"/>
              </a:ext>
            </a:extLst>
          </p:cNvPr>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208295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F3BA-FB98-3D97-BAF2-28F3D28340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F715C2-2EC6-FF10-2FC5-ED4D208DFA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C3B22-85CF-E93B-2001-70D3FC5975E5}"/>
              </a:ext>
            </a:extLst>
          </p:cNvPr>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a:extLst>
              <a:ext uri="{FF2B5EF4-FFF2-40B4-BE49-F238E27FC236}">
                <a16:creationId xmlns:a16="http://schemas.microsoft.com/office/drawing/2014/main" id="{E01810C0-1C64-8CF3-727D-99DE51630A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B2F69C-A121-55C6-01B9-CF1EB90A65B7}"/>
              </a:ext>
            </a:extLst>
          </p:cNvPr>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0441930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541D83-6724-7815-A9E0-CC5B322805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01D8D8-2135-0D2A-9761-D33F32602F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86BF8-E890-667E-855C-032699741924}"/>
              </a:ext>
            </a:extLst>
          </p:cNvPr>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a:extLst>
              <a:ext uri="{FF2B5EF4-FFF2-40B4-BE49-F238E27FC236}">
                <a16:creationId xmlns:a16="http://schemas.microsoft.com/office/drawing/2014/main" id="{04C30401-9B43-5D9A-2BD4-286D1B63A0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9D0B18-8C81-E1CB-9C7C-D29A44953874}"/>
              </a:ext>
            </a:extLst>
          </p:cNvPr>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6756006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42685836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6080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0463353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6230393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595438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8257384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7523003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6028413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8083255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1692301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7898912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1346838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83269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2300761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42817151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42100443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7291046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8687247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4394176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95CE8DD9-5EEC-4216-B636-D1AF817EC4CD}"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65643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32526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24757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99605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CE8DD9-5EEC-4216-B636-D1AF817EC4CD}"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747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6335542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E8DD9-5EEC-4216-B636-D1AF817EC4CD}"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24677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8251454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76948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17053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45481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42910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9112218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1261610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1188897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B8F6FF-88B1-45E1-8CD4-4EDAEE833FDD}" type="datetimeFigureOut">
              <a:rPr lang="en-US" smtClean="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30346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theme" Target="../theme/theme10.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3.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4.jpe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theme" Target="../theme/theme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theme" Target="../theme/theme9.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image" Target="../media/image9.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openxmlformats.org/officeDocument/2006/relationships/image" Target="../media/image8.png"/><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8F6FF-88B1-45E1-8CD4-4EDAEE833FDD}" type="datetimeFigureOut">
              <a:rPr lang="en-US" smtClean="0"/>
              <a:t>12/17/2023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E8DD9-5EEC-4216-B636-D1AF817EC4CD}" type="slidenum">
              <a:rPr lang="en-US" smtClean="0"/>
              <a:t>‹#›</a:t>
            </a:fld>
            <a:endParaRPr lang="en-US" dirty="0"/>
          </a:p>
        </p:txBody>
      </p:sp>
    </p:spTree>
    <p:extLst>
      <p:ext uri="{BB962C8B-B14F-4D97-AF65-F5344CB8AC3E}">
        <p14:creationId xmlns:p14="http://schemas.microsoft.com/office/powerpoint/2010/main" val="4785275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B8F6FF-88B1-45E1-8CD4-4EDAEE833FDD}" type="datetimeFigureOut">
              <a:rPr lang="en-US" smtClean="0"/>
              <a:t>12/17/2023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CE8DD9-5EEC-4216-B636-D1AF817EC4CD}" type="slidenum">
              <a:rPr lang="en-US" smtClean="0"/>
              <a:t>‹#›</a:t>
            </a:fld>
            <a:endParaRPr lang="en-US" dirty="0"/>
          </a:p>
        </p:txBody>
      </p:sp>
    </p:spTree>
    <p:extLst>
      <p:ext uri="{BB962C8B-B14F-4D97-AF65-F5344CB8AC3E}">
        <p14:creationId xmlns:p14="http://schemas.microsoft.com/office/powerpoint/2010/main" val="94966518"/>
      </p:ext>
    </p:extLst>
  </p:cSld>
  <p:clrMap bg1="dk1" tx1="lt1" bg2="dk2"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BB8F6FF-88B1-45E1-8CD4-4EDAEE833FDD}" type="datetimeFigureOut">
              <a:rPr lang="en-US" smtClean="0"/>
              <a:t>12/17/2023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5CE8DD9-5EEC-4216-B636-D1AF817EC4CD}"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4287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BB8F6FF-88B1-45E1-8CD4-4EDAEE833FDD}" type="datetimeFigureOut">
              <a:rPr lang="en-US" smtClean="0"/>
              <a:t>12/17/2023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5CE8DD9-5EEC-4216-B636-D1AF817EC4CD}" type="slidenum">
              <a:rPr lang="en-US" smtClean="0"/>
              <a:t>‹#›</a:t>
            </a:fld>
            <a:endParaRPr lang="en-US" dirty="0"/>
          </a:p>
        </p:txBody>
      </p:sp>
    </p:spTree>
    <p:extLst>
      <p:ext uri="{BB962C8B-B14F-4D97-AF65-F5344CB8AC3E}">
        <p14:creationId xmlns:p14="http://schemas.microsoft.com/office/powerpoint/2010/main" val="1176913905"/>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BB8F6FF-88B1-45E1-8CD4-4EDAEE833FDD}" type="datetimeFigureOut">
              <a:rPr lang="en-US" smtClean="0"/>
              <a:t>12/17/2023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5CE8DD9-5EEC-4216-B636-D1AF817EC4CD}" type="slidenum">
              <a:rPr lang="en-US" smtClean="0"/>
              <a:t>‹#›</a:t>
            </a:fld>
            <a:endParaRPr lang="en-US" dirty="0"/>
          </a:p>
        </p:txBody>
      </p:sp>
    </p:spTree>
    <p:extLst>
      <p:ext uri="{BB962C8B-B14F-4D97-AF65-F5344CB8AC3E}">
        <p14:creationId xmlns:p14="http://schemas.microsoft.com/office/powerpoint/2010/main" val="2359310608"/>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F6A95E-D0C6-A0EC-2763-C460DE21D8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F8A833-88A2-33C7-2F6B-F43427749F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70AC9-0EA7-D312-09D6-9150D5927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8F6FF-88B1-45E1-8CD4-4EDAEE833FDD}" type="datetimeFigureOut">
              <a:rPr lang="en-US" smtClean="0"/>
              <a:t>12/17/2023</a:t>
            </a:fld>
            <a:endParaRPr lang="en-US" dirty="0"/>
          </a:p>
        </p:txBody>
      </p:sp>
      <p:sp>
        <p:nvSpPr>
          <p:cNvPr id="5" name="Footer Placeholder 4">
            <a:extLst>
              <a:ext uri="{FF2B5EF4-FFF2-40B4-BE49-F238E27FC236}">
                <a16:creationId xmlns:a16="http://schemas.microsoft.com/office/drawing/2014/main" id="{35BA1282-2D0C-C5E7-AECC-7A01A4C8EF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BC84AA9-C701-636F-F9B4-0CF6F5893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E8DD9-5EEC-4216-B636-D1AF817EC4CD}" type="slidenum">
              <a:rPr lang="en-US" smtClean="0"/>
              <a:t>‹#›</a:t>
            </a:fld>
            <a:endParaRPr lang="en-US" dirty="0"/>
          </a:p>
        </p:txBody>
      </p:sp>
    </p:spTree>
    <p:extLst>
      <p:ext uri="{BB962C8B-B14F-4D97-AF65-F5344CB8AC3E}">
        <p14:creationId xmlns:p14="http://schemas.microsoft.com/office/powerpoint/2010/main" val="300629452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BB8F6FF-88B1-45E1-8CD4-4EDAEE833FDD}" type="datetimeFigureOut">
              <a:rPr lang="en-US" smtClean="0"/>
              <a:t>12/17/2023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5CE8DD9-5EEC-4216-B636-D1AF817EC4CD}" type="slidenum">
              <a:rPr lang="en-US" smtClean="0"/>
              <a:t>‹#›</a:t>
            </a:fld>
            <a:endParaRPr lang="en-US" dirty="0"/>
          </a:p>
        </p:txBody>
      </p:sp>
    </p:spTree>
    <p:extLst>
      <p:ext uri="{BB962C8B-B14F-4D97-AF65-F5344CB8AC3E}">
        <p14:creationId xmlns:p14="http://schemas.microsoft.com/office/powerpoint/2010/main" val="311318976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BB8F6FF-88B1-45E1-8CD4-4EDAEE833FDD}" type="datetimeFigureOut">
              <a:rPr lang="en-US" smtClean="0"/>
              <a:t>12/17/2023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5CE8DD9-5EEC-4216-B636-D1AF817EC4CD}"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08265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B8F6FF-88B1-45E1-8CD4-4EDAEE833FDD}" type="datetimeFigureOut">
              <a:rPr lang="en-US" smtClean="0"/>
              <a:t>12/17/2023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5CE8DD9-5EEC-4216-B636-D1AF817EC4CD}" type="slidenum">
              <a:rPr lang="en-US" smtClean="0"/>
              <a:t>‹#›</a:t>
            </a:fld>
            <a:endParaRPr lang="en-US" dirty="0"/>
          </a:p>
        </p:txBody>
      </p:sp>
    </p:spTree>
    <p:extLst>
      <p:ext uri="{BB962C8B-B14F-4D97-AF65-F5344CB8AC3E}">
        <p14:creationId xmlns:p14="http://schemas.microsoft.com/office/powerpoint/2010/main" val="2358053591"/>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B8F6FF-88B1-45E1-8CD4-4EDAEE833FDD}" type="datetimeFigureOut">
              <a:rPr lang="en-US" smtClean="0"/>
              <a:t>12/17/2023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CE8DD9-5EEC-4216-B636-D1AF817EC4CD}" type="slidenum">
              <a:rPr lang="en-US" smtClean="0"/>
              <a:t>‹#›</a:t>
            </a:fld>
            <a:endParaRPr lang="en-US" dirty="0"/>
          </a:p>
        </p:txBody>
      </p:sp>
    </p:spTree>
    <p:extLst>
      <p:ext uri="{BB962C8B-B14F-4D97-AF65-F5344CB8AC3E}">
        <p14:creationId xmlns:p14="http://schemas.microsoft.com/office/powerpoint/2010/main" val="134409353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13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hyperlink" Target="https://scied.ucar.edu/learning-zone/how-climate-works/carbon-dioxide-absorbs-and-re-emits-infrared-radiation" TargetMode="External"/><Relationship Id="rId2" Type="http://schemas.openxmlformats.org/officeDocument/2006/relationships/image" Target="../media/image25.jpe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1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1BF9A-35C6-4B95-5389-838B1A7C9ACE}"/>
              </a:ext>
            </a:extLst>
          </p:cNvPr>
          <p:cNvSpPr>
            <a:spLocks noGrp="1"/>
          </p:cNvSpPr>
          <p:nvPr>
            <p:ph type="title"/>
          </p:nvPr>
        </p:nvSpPr>
        <p:spPr>
          <a:xfrm>
            <a:off x="1532586" y="1549758"/>
            <a:ext cx="3185375" cy="3043707"/>
          </a:xfrm>
        </p:spPr>
        <p:txBody>
          <a:bodyPr anchor="b">
            <a:normAutofit fontScale="90000"/>
          </a:bodyPr>
          <a:lstStyle/>
          <a:p>
            <a:pPr algn="r"/>
            <a:r>
              <a:rPr lang="en-US" dirty="0">
                <a:solidFill>
                  <a:srgbClr val="FFFFFF"/>
                </a:solidFill>
              </a:rPr>
              <a:t>Framing A Psychosocial </a:t>
            </a:r>
            <a:br>
              <a:rPr lang="en-US" dirty="0">
                <a:solidFill>
                  <a:srgbClr val="FFFFFF"/>
                </a:solidFill>
              </a:rPr>
            </a:br>
            <a:r>
              <a:rPr lang="en-US" dirty="0">
                <a:solidFill>
                  <a:srgbClr val="FFFFFF"/>
                </a:solidFill>
              </a:rPr>
              <a:t>Strategy to Climate Change</a:t>
            </a:r>
          </a:p>
        </p:txBody>
      </p:sp>
      <p:sp>
        <p:nvSpPr>
          <p:cNvPr id="3" name="Content Placeholder 2">
            <a:extLst>
              <a:ext uri="{FF2B5EF4-FFF2-40B4-BE49-F238E27FC236}">
                <a16:creationId xmlns:a16="http://schemas.microsoft.com/office/drawing/2014/main" id="{9AB7484B-B306-3B26-B05B-C502E1143674}"/>
              </a:ext>
            </a:extLst>
          </p:cNvPr>
          <p:cNvSpPr>
            <a:spLocks noGrp="1"/>
          </p:cNvSpPr>
          <p:nvPr>
            <p:ph idx="1"/>
          </p:nvPr>
        </p:nvSpPr>
        <p:spPr>
          <a:xfrm>
            <a:off x="5374782" y="649480"/>
            <a:ext cx="5990823" cy="5546047"/>
          </a:xfrm>
        </p:spPr>
        <p:txBody>
          <a:bodyPr anchor="ctr">
            <a:normAutofit/>
          </a:bodyPr>
          <a:lstStyle/>
          <a:p>
            <a:endParaRPr lang="en-US" sz="2000" dirty="0"/>
          </a:p>
          <a:p>
            <a:endParaRPr lang="en-US" sz="2000" dirty="0"/>
          </a:p>
          <a:p>
            <a:pPr marL="0" indent="0">
              <a:buNone/>
            </a:pPr>
            <a:r>
              <a:rPr lang="en-US" sz="2400" dirty="0"/>
              <a:t>Abbey Strauss, MSW, MD.</a:t>
            </a:r>
          </a:p>
          <a:p>
            <a:pPr marL="0" indent="0">
              <a:buNone/>
            </a:pPr>
            <a:r>
              <a:rPr lang="en-US" sz="1100" dirty="0"/>
              <a:t>Boca Raton, Florida</a:t>
            </a:r>
          </a:p>
          <a:p>
            <a:pPr marL="0" indent="0">
              <a:buNone/>
            </a:pPr>
            <a:r>
              <a:rPr lang="en-US" sz="1100" dirty="0"/>
              <a:t>Spring 2024</a:t>
            </a:r>
          </a:p>
        </p:txBody>
      </p:sp>
    </p:spTree>
    <p:extLst>
      <p:ext uri="{BB962C8B-B14F-4D97-AF65-F5344CB8AC3E}">
        <p14:creationId xmlns:p14="http://schemas.microsoft.com/office/powerpoint/2010/main" val="386689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2CBA7F-EAB2-5317-153D-64CFAF6840AD}"/>
              </a:ext>
            </a:extLst>
          </p:cNvPr>
          <p:cNvSpPr>
            <a:spLocks noGrp="1"/>
          </p:cNvSpPr>
          <p:nvPr>
            <p:ph type="title"/>
          </p:nvPr>
        </p:nvSpPr>
        <p:spPr>
          <a:xfrm>
            <a:off x="5232400" y="571501"/>
            <a:ext cx="6140449" cy="1346752"/>
          </a:xfrm>
        </p:spPr>
        <p:txBody>
          <a:bodyPr anchor="t">
            <a:normAutofit/>
          </a:bodyPr>
          <a:lstStyle/>
          <a:p>
            <a:r>
              <a:rPr lang="en-US" sz="4000">
                <a:solidFill>
                  <a:schemeClr val="bg1"/>
                </a:solidFill>
              </a:rPr>
              <a:t>More Psychological Thoughts</a:t>
            </a:r>
            <a:br>
              <a:rPr lang="en-US" sz="4000">
                <a:solidFill>
                  <a:schemeClr val="bg1"/>
                </a:solidFill>
              </a:rPr>
            </a:br>
            <a:r>
              <a:rPr lang="en-US" sz="4000">
                <a:solidFill>
                  <a:schemeClr val="bg1"/>
                </a:solidFill>
              </a:rPr>
              <a:t> About Climate Change</a:t>
            </a:r>
          </a:p>
        </p:txBody>
      </p:sp>
      <p:pic>
        <p:nvPicPr>
          <p:cNvPr id="5" name="Picture 4">
            <a:extLst>
              <a:ext uri="{FF2B5EF4-FFF2-40B4-BE49-F238E27FC236}">
                <a16:creationId xmlns:a16="http://schemas.microsoft.com/office/drawing/2014/main" id="{3828D437-025B-DCE0-BEB4-D687CCBB29FA}"/>
              </a:ext>
            </a:extLst>
          </p:cNvPr>
          <p:cNvPicPr>
            <a:picLocks noChangeAspect="1"/>
          </p:cNvPicPr>
          <p:nvPr/>
        </p:nvPicPr>
        <p:blipFill rotWithShape="1">
          <a:blip r:embed="rId2"/>
          <a:srcRect l="27292" r="35416"/>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18" name="Group 17">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9" name="Freeform: Shape 18">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D8840FD5-9075-FD7B-9C92-BD23A3394DEB}"/>
              </a:ext>
            </a:extLst>
          </p:cNvPr>
          <p:cNvSpPr>
            <a:spLocks noGrp="1"/>
          </p:cNvSpPr>
          <p:nvPr>
            <p:ph idx="1"/>
          </p:nvPr>
        </p:nvSpPr>
        <p:spPr>
          <a:xfrm>
            <a:off x="4914901" y="1958009"/>
            <a:ext cx="7007086" cy="3870391"/>
          </a:xfrm>
        </p:spPr>
        <p:txBody>
          <a:bodyPr>
            <a:normAutofit lnSpcReduction="10000"/>
          </a:bodyPr>
          <a:lstStyle/>
          <a:p>
            <a:r>
              <a:rPr lang="en-US" sz="2400" b="0" i="0" dirty="0">
                <a:solidFill>
                  <a:schemeClr val="bg1">
                    <a:alpha val="80000"/>
                  </a:schemeClr>
                </a:solidFill>
                <a:effectLst/>
                <a:latin typeface="Arial" panose="020B0604020202020204" pitchFamily="34" charset="0"/>
              </a:rPr>
              <a:t>A 2022 American Academy of Sleep Medicine study reported that "anxieties around climate change and environmental issues" caused insomnia for 70% of Americans.” (That seems high.)</a:t>
            </a:r>
          </a:p>
          <a:p>
            <a:r>
              <a:rPr lang="en-US" sz="2400" dirty="0">
                <a:solidFill>
                  <a:schemeClr val="bg1">
                    <a:alpha val="80000"/>
                  </a:schemeClr>
                </a:solidFill>
                <a:latin typeface="Arial" panose="020B0604020202020204" pitchFamily="34" charset="0"/>
              </a:rPr>
              <a:t>Similar suggested conditions are ego-grief,</a:t>
            </a:r>
            <a:r>
              <a:rPr lang="en-US" sz="2400" b="0" i="0" dirty="0">
                <a:solidFill>
                  <a:schemeClr val="bg1">
                    <a:alpha val="80000"/>
                  </a:schemeClr>
                </a:solidFill>
                <a:effectLst/>
                <a:latin typeface="Arial" panose="020B0604020202020204" pitchFamily="34" charset="0"/>
              </a:rPr>
              <a:t> (or eco-depression), eco-anger, eco-guilt.</a:t>
            </a:r>
          </a:p>
          <a:p>
            <a:r>
              <a:rPr lang="en-US" sz="2400" b="0" i="0" dirty="0">
                <a:solidFill>
                  <a:schemeClr val="bg1">
                    <a:alpha val="80000"/>
                  </a:schemeClr>
                </a:solidFill>
                <a:effectLst/>
                <a:latin typeface="Arial" panose="020B0604020202020204" pitchFamily="34" charset="0"/>
              </a:rPr>
              <a:t>Treatment tends to be </a:t>
            </a:r>
            <a:r>
              <a:rPr lang="en-US" sz="2400" dirty="0">
                <a:solidFill>
                  <a:schemeClr val="bg1">
                    <a:alpha val="80000"/>
                  </a:schemeClr>
                </a:solidFill>
                <a:latin typeface="Arial" panose="020B0604020202020204" pitchFamily="34" charset="0"/>
              </a:rPr>
              <a:t>more successful with the ability</a:t>
            </a:r>
            <a:r>
              <a:rPr lang="en-US" sz="2400" b="0" i="0" dirty="0">
                <a:solidFill>
                  <a:schemeClr val="bg1">
                    <a:alpha val="80000"/>
                  </a:schemeClr>
                </a:solidFill>
                <a:effectLst/>
                <a:latin typeface="Arial" panose="020B0604020202020204" pitchFamily="34" charset="0"/>
              </a:rPr>
              <a:t> to ponder, and then pilot, across the challenges. We must access that aptitude</a:t>
            </a:r>
            <a:r>
              <a:rPr lang="en-US" sz="2400" dirty="0">
                <a:solidFill>
                  <a:schemeClr val="bg1">
                    <a:alpha val="80000"/>
                  </a:schemeClr>
                </a:solidFill>
                <a:latin typeface="Arial" panose="020B0604020202020204" pitchFamily="34" charset="0"/>
              </a:rPr>
              <a:t> so to not induce failure, ennui, or nihilism. </a:t>
            </a:r>
            <a:endParaRPr lang="en-US" sz="2400" b="0" i="0" dirty="0">
              <a:solidFill>
                <a:schemeClr val="bg1">
                  <a:alpha val="80000"/>
                </a:schemeClr>
              </a:solidFill>
              <a:effectLst/>
              <a:latin typeface="Arial" panose="020B0604020202020204" pitchFamily="34" charset="0"/>
            </a:endParaRPr>
          </a:p>
          <a:p>
            <a:endParaRPr lang="en-US" sz="1700" dirty="0">
              <a:solidFill>
                <a:schemeClr val="bg1">
                  <a:alpha val="80000"/>
                </a:schemeClr>
              </a:solidFill>
            </a:endParaRPr>
          </a:p>
        </p:txBody>
      </p:sp>
    </p:spTree>
    <p:extLst>
      <p:ext uri="{BB962C8B-B14F-4D97-AF65-F5344CB8AC3E}">
        <p14:creationId xmlns:p14="http://schemas.microsoft.com/office/powerpoint/2010/main" val="1916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5B36D43-160A-4459-A18F-4471E7926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8C17B38-9174-4965-BABA-C9C1C6F3D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604933"/>
          </a:xfrm>
          <a:prstGeom prst="rect">
            <a:avLst/>
          </a:prstGeom>
          <a:solidFill>
            <a:srgbClr val="262626"/>
          </a:solidFill>
          <a:ln w="38100" cap="sq">
            <a:noFill/>
            <a:miter lim="800000"/>
          </a:ln>
          <a:effectLst>
            <a:outerShdw blurRad="54991" dist="17780" dir="5400000" algn="t" rotWithShape="0">
              <a:prstClr val="black">
                <a:alpha val="40000"/>
              </a:prstClr>
            </a:outerShdw>
          </a:effectLst>
          <a:scene3d>
            <a:camera prst="orthographicFront"/>
            <a:lightRig rig="twoPt" dir="t">
              <a:rot lat="0" lon="0" rev="7200000"/>
            </a:lightRig>
          </a:scene3d>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F3AAC6-1F04-001B-C2FE-3FD71551D89B}"/>
              </a:ext>
            </a:extLst>
          </p:cNvPr>
          <p:cNvSpPr>
            <a:spLocks noGrp="1"/>
          </p:cNvSpPr>
          <p:nvPr>
            <p:ph type="title"/>
          </p:nvPr>
        </p:nvSpPr>
        <p:spPr>
          <a:xfrm>
            <a:off x="1153886" y="1347216"/>
            <a:ext cx="3166532" cy="4163569"/>
          </a:xfrm>
        </p:spPr>
        <p:txBody>
          <a:bodyPr anchor="ctr">
            <a:normAutofit/>
          </a:bodyPr>
          <a:lstStyle/>
          <a:p>
            <a:pPr algn="r"/>
            <a:r>
              <a:rPr lang="en-US" sz="2400">
                <a:solidFill>
                  <a:srgbClr val="FFFFFF"/>
                </a:solidFill>
              </a:rPr>
              <a:t>Two important psycho-philosophic terms</a:t>
            </a:r>
          </a:p>
        </p:txBody>
      </p:sp>
      <p:cxnSp>
        <p:nvCxnSpPr>
          <p:cNvPr id="33" name="Straight Connector 32">
            <a:extLst>
              <a:ext uri="{FF2B5EF4-FFF2-40B4-BE49-F238E27FC236}">
                <a16:creationId xmlns:a16="http://schemas.microsoft.com/office/drawing/2014/main" id="{A1865F92-5D70-4CFC-A515-E5AD0F55F8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79171"/>
            <a:ext cx="0" cy="2699658"/>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D8504E7F-849D-6218-58C1-375ACDEAB73C}"/>
              </a:ext>
            </a:extLst>
          </p:cNvPr>
          <p:cNvSpPr>
            <a:spLocks noGrp="1"/>
          </p:cNvSpPr>
          <p:nvPr>
            <p:ph idx="1"/>
          </p:nvPr>
        </p:nvSpPr>
        <p:spPr>
          <a:xfrm>
            <a:off x="5004641" y="1347216"/>
            <a:ext cx="6249920" cy="4163569"/>
          </a:xfrm>
        </p:spPr>
        <p:txBody>
          <a:bodyPr anchor="ctr">
            <a:noAutofit/>
          </a:bodyPr>
          <a:lstStyle/>
          <a:p>
            <a:r>
              <a:rPr lang="en-US" dirty="0">
                <a:solidFill>
                  <a:srgbClr val="FFFFFF"/>
                </a:solidFill>
              </a:rPr>
              <a:t>Ennui – (French) -  A feeling of languor, weariness, no interest perhaps from endless failure, disappointment, sometimes boredom, deep lost with no known corrective options, disgust, no passion. Often precedes suicide.</a:t>
            </a:r>
          </a:p>
          <a:p>
            <a:endParaRPr lang="en-US" dirty="0">
              <a:solidFill>
                <a:srgbClr val="FFFFFF"/>
              </a:solidFill>
            </a:endParaRPr>
          </a:p>
          <a:p>
            <a:r>
              <a:rPr lang="en-US" dirty="0">
                <a:solidFill>
                  <a:srgbClr val="FFFFFF"/>
                </a:solidFill>
              </a:rPr>
              <a:t>Nihilism – (Latin for </a:t>
            </a:r>
            <a:r>
              <a:rPr lang="en-US" i="1" dirty="0">
                <a:solidFill>
                  <a:srgbClr val="FFFFFF"/>
                </a:solidFill>
              </a:rPr>
              <a:t>nothing</a:t>
            </a:r>
            <a:r>
              <a:rPr lang="en-US" dirty="0">
                <a:solidFill>
                  <a:srgbClr val="FFFFFF"/>
                </a:solidFill>
              </a:rPr>
              <a:t>) – Nietzsche: disintegration of traditional morality, to a meaningless or purposeless of life. That human nature will become so selfish and chaotic to cause </a:t>
            </a:r>
            <a:r>
              <a:rPr lang="en-US" dirty="0" err="1">
                <a:solidFill>
                  <a:srgbClr val="FFFFFF"/>
                </a:solidFill>
              </a:rPr>
              <a:t>irreverable</a:t>
            </a:r>
            <a:r>
              <a:rPr lang="en-US" dirty="0">
                <a:solidFill>
                  <a:srgbClr val="FFFFFF"/>
                </a:solidFill>
              </a:rPr>
              <a:t> </a:t>
            </a:r>
            <a:r>
              <a:rPr lang="en-US" dirty="0" err="1">
                <a:solidFill>
                  <a:srgbClr val="FFFFFF"/>
                </a:solidFill>
              </a:rPr>
              <a:t>climotoxicity</a:t>
            </a:r>
            <a:r>
              <a:rPr lang="en-US" dirty="0">
                <a:solidFill>
                  <a:srgbClr val="FFFFFF"/>
                </a:solidFill>
              </a:rPr>
              <a:t>. </a:t>
            </a:r>
          </a:p>
        </p:txBody>
      </p:sp>
    </p:spTree>
    <p:extLst>
      <p:ext uri="{BB962C8B-B14F-4D97-AF65-F5344CB8AC3E}">
        <p14:creationId xmlns:p14="http://schemas.microsoft.com/office/powerpoint/2010/main" val="174078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iled swimming pool">
            <a:extLst>
              <a:ext uri="{FF2B5EF4-FFF2-40B4-BE49-F238E27FC236}">
                <a16:creationId xmlns:a16="http://schemas.microsoft.com/office/drawing/2014/main" id="{7FF39E5A-7C3A-977B-1898-5691CA2E2DDA}"/>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53A12020-930C-3F8D-763E-8C1F20653A0E}"/>
              </a:ext>
            </a:extLst>
          </p:cNvPr>
          <p:cNvSpPr>
            <a:spLocks noGrp="1"/>
          </p:cNvSpPr>
          <p:nvPr>
            <p:ph type="title"/>
          </p:nvPr>
        </p:nvSpPr>
        <p:spPr>
          <a:xfrm>
            <a:off x="838200" y="365125"/>
            <a:ext cx="10515600" cy="1325563"/>
          </a:xfrm>
        </p:spPr>
        <p:txBody>
          <a:bodyPr>
            <a:normAutofit/>
          </a:bodyPr>
          <a:lstStyle/>
          <a:p>
            <a:r>
              <a:rPr lang="en-US" b="1" i="1" dirty="0">
                <a:solidFill>
                  <a:srgbClr val="FFFFFF"/>
                </a:solidFill>
              </a:rPr>
              <a:t>A more common -  and perhaps less painful way -  to look at all of this:</a:t>
            </a:r>
          </a:p>
        </p:txBody>
      </p:sp>
      <p:sp>
        <p:nvSpPr>
          <p:cNvPr id="3" name="Content Placeholder 2">
            <a:extLst>
              <a:ext uri="{FF2B5EF4-FFF2-40B4-BE49-F238E27FC236}">
                <a16:creationId xmlns:a16="http://schemas.microsoft.com/office/drawing/2014/main" id="{454A656E-C278-732B-0FCF-B09AE1F17AEF}"/>
              </a:ext>
            </a:extLst>
          </p:cNvPr>
          <p:cNvSpPr>
            <a:spLocks noGrp="1"/>
          </p:cNvSpPr>
          <p:nvPr>
            <p:ph idx="1"/>
          </p:nvPr>
        </p:nvSpPr>
        <p:spPr>
          <a:xfrm>
            <a:off x="838200" y="1825625"/>
            <a:ext cx="10515600" cy="4351338"/>
          </a:xfrm>
        </p:spPr>
        <p:txBody>
          <a:bodyPr>
            <a:normAutofit/>
          </a:bodyPr>
          <a:lstStyle/>
          <a:p>
            <a:r>
              <a:rPr lang="en-US" dirty="0">
                <a:solidFill>
                  <a:srgbClr val="FFFFFF"/>
                </a:solidFill>
              </a:rPr>
              <a:t>Not a one of this has escaped the need for preventive maintenance of our cars, air conditioners, boats, pools, roofs, etc. We now desperately need  more preventive maintenance of our world and psyches. It is a sense of commitment to each other, etc., to keep our lifestyles alive. Some people would say it is the maintenance of our relationships and soul, to ourselves and to the earth.</a:t>
            </a:r>
          </a:p>
          <a:p>
            <a:r>
              <a:rPr lang="en-US" dirty="0">
                <a:solidFill>
                  <a:srgbClr val="FFFFFF"/>
                </a:solidFill>
              </a:rPr>
              <a:t>The problem is that when we don't do oil changes at a rate schedule, the car suffers. Then we suffer.</a:t>
            </a:r>
          </a:p>
          <a:p>
            <a:r>
              <a:rPr lang="en-US" dirty="0">
                <a:solidFill>
                  <a:srgbClr val="FFFFFF"/>
                </a:solidFill>
              </a:rPr>
              <a:t>So, this is a massive project in preventive maintenance in the areas where the maintenance can or might still have a preventative result. </a:t>
            </a: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46958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0488BA-180E-40D8-8350-4B1791795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 on green pastel background">
            <a:extLst>
              <a:ext uri="{FF2B5EF4-FFF2-40B4-BE49-F238E27FC236}">
                <a16:creationId xmlns:a16="http://schemas.microsoft.com/office/drawing/2014/main" id="{E2429A98-7359-BAFE-60F5-46E2EBD14F8D}"/>
              </a:ext>
            </a:extLst>
          </p:cNvPr>
          <p:cNvPicPr>
            <a:picLocks noChangeAspect="1"/>
          </p:cNvPicPr>
          <p:nvPr/>
        </p:nvPicPr>
        <p:blipFill rotWithShape="1">
          <a:blip r:embed="rId2">
            <a:alphaModFix amt="40000"/>
          </a:blip>
          <a:srcRect t="12500" b="12500"/>
          <a:stretch/>
        </p:blipFill>
        <p:spPr>
          <a:xfrm>
            <a:off x="0" y="10"/>
            <a:ext cx="12191980" cy="6857990"/>
          </a:xfrm>
          <a:prstGeom prst="rect">
            <a:avLst/>
          </a:prstGeom>
        </p:spPr>
      </p:pic>
      <p:sp>
        <p:nvSpPr>
          <p:cNvPr id="2" name="Title 1">
            <a:extLst>
              <a:ext uri="{FF2B5EF4-FFF2-40B4-BE49-F238E27FC236}">
                <a16:creationId xmlns:a16="http://schemas.microsoft.com/office/drawing/2014/main" id="{2DEE6ED1-72B5-F026-17A7-AC125D1A6A57}"/>
              </a:ext>
            </a:extLst>
          </p:cNvPr>
          <p:cNvSpPr>
            <a:spLocks noGrp="1"/>
          </p:cNvSpPr>
          <p:nvPr>
            <p:ph type="title"/>
          </p:nvPr>
        </p:nvSpPr>
        <p:spPr>
          <a:xfrm>
            <a:off x="1207604" y="511865"/>
            <a:ext cx="9839739" cy="608597"/>
          </a:xfrm>
        </p:spPr>
        <p:txBody>
          <a:bodyPr>
            <a:noAutofit/>
          </a:bodyPr>
          <a:lstStyle/>
          <a:p>
            <a:r>
              <a:rPr lang="en-US" sz="4000" dirty="0">
                <a:solidFill>
                  <a:schemeClr val="tx1"/>
                </a:solidFill>
              </a:rPr>
              <a:t>Some basics we are expected to know</a:t>
            </a:r>
          </a:p>
        </p:txBody>
      </p:sp>
      <p:sp>
        <p:nvSpPr>
          <p:cNvPr id="3" name="Content Placeholder 2">
            <a:extLst>
              <a:ext uri="{FF2B5EF4-FFF2-40B4-BE49-F238E27FC236}">
                <a16:creationId xmlns:a16="http://schemas.microsoft.com/office/drawing/2014/main" id="{FDAEF880-B384-A723-C4B7-DEF6B116EC3E}"/>
              </a:ext>
            </a:extLst>
          </p:cNvPr>
          <p:cNvSpPr>
            <a:spLocks noGrp="1"/>
          </p:cNvSpPr>
          <p:nvPr>
            <p:ph idx="1"/>
          </p:nvPr>
        </p:nvSpPr>
        <p:spPr>
          <a:xfrm>
            <a:off x="576469" y="1511121"/>
            <a:ext cx="11186491" cy="5177914"/>
          </a:xfrm>
        </p:spPr>
        <p:txBody>
          <a:bodyPr>
            <a:noAutofit/>
          </a:bodyPr>
          <a:lstStyle/>
          <a:p>
            <a:pPr marL="0" indent="0">
              <a:lnSpc>
                <a:spcPct val="90000"/>
              </a:lnSpc>
              <a:buNone/>
            </a:pPr>
            <a:r>
              <a:rPr lang="en-US" sz="2400" b="1" dirty="0">
                <a:solidFill>
                  <a:schemeClr val="tx1"/>
                </a:solidFill>
              </a:rPr>
              <a:t>Back to basic science. We too often treat the symptoms more than the origin – this takes away from our treatment depths and effectiveness. We need -&gt;</a:t>
            </a:r>
          </a:p>
          <a:p>
            <a:pPr marL="457200" lvl="1" indent="0">
              <a:lnSpc>
                <a:spcPct val="90000"/>
              </a:lnSpc>
              <a:buNone/>
            </a:pPr>
            <a:r>
              <a:rPr lang="en-US" sz="2400" b="1" dirty="0">
                <a:solidFill>
                  <a:schemeClr val="tx1"/>
                </a:solidFill>
              </a:rPr>
              <a:t>Psychological basic science and theory, and also the theories of therapy types, i.e., which ones do we use?</a:t>
            </a:r>
          </a:p>
          <a:p>
            <a:pPr marL="457200" lvl="1" indent="0">
              <a:lnSpc>
                <a:spcPct val="90000"/>
              </a:lnSpc>
              <a:buNone/>
            </a:pPr>
            <a:r>
              <a:rPr lang="en-US" sz="2400" b="1" dirty="0">
                <a:solidFill>
                  <a:schemeClr val="tx1"/>
                </a:solidFill>
              </a:rPr>
              <a:t>Biological basic science – what, how, and why is the climate changing?</a:t>
            </a:r>
          </a:p>
          <a:p>
            <a:pPr marL="0" indent="0">
              <a:lnSpc>
                <a:spcPct val="90000"/>
              </a:lnSpc>
              <a:buNone/>
            </a:pPr>
            <a:r>
              <a:rPr lang="en-US" sz="2400" b="1" dirty="0">
                <a:solidFill>
                  <a:schemeClr val="tx1"/>
                </a:solidFill>
              </a:rPr>
              <a:t>Back to religion-economics-political science. Patients hear what is not being done. How do we deal with their reactions to that?</a:t>
            </a:r>
          </a:p>
          <a:p>
            <a:pPr marL="0" indent="0">
              <a:lnSpc>
                <a:spcPct val="90000"/>
              </a:lnSpc>
              <a:buNone/>
            </a:pPr>
            <a:r>
              <a:rPr lang="en-US" sz="2400" b="1" dirty="0">
                <a:solidFill>
                  <a:schemeClr val="tx1"/>
                </a:solidFill>
              </a:rPr>
              <a:t>Look at ourselves – </a:t>
            </a:r>
            <a:r>
              <a:rPr lang="en-US" sz="2400" b="1" i="1" dirty="0">
                <a:solidFill>
                  <a:schemeClr val="tx1"/>
                </a:solidFill>
              </a:rPr>
              <a:t>how much of what we give to patients have we done to ourselves?  </a:t>
            </a:r>
            <a:r>
              <a:rPr lang="en-US" sz="2400" b="1" dirty="0">
                <a:solidFill>
                  <a:schemeClr val="tx1"/>
                </a:solidFill>
              </a:rPr>
              <a:t>What are we being true to if we drive a gas guzzler? Or leave the lights on,  etc. Have we changed behaviors before we ‘treat’ others to do so? What do we really believe?</a:t>
            </a:r>
          </a:p>
        </p:txBody>
      </p:sp>
    </p:spTree>
    <p:extLst>
      <p:ext uri="{BB962C8B-B14F-4D97-AF65-F5344CB8AC3E}">
        <p14:creationId xmlns:p14="http://schemas.microsoft.com/office/powerpoint/2010/main" val="60743813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9FBB3149-8289-4060-BB01-ED3047C531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3BAEF7DA-43C4-4736-B5A3-B48E6125AB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A909436B-313B-4D27-BD55-E8303EF45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758BC0E2-32D9-41ED-907C-DA3C4A698EF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26" name="Freeform 6">
                <a:extLst>
                  <a:ext uri="{FF2B5EF4-FFF2-40B4-BE49-F238E27FC236}">
                    <a16:creationId xmlns:a16="http://schemas.microsoft.com/office/drawing/2014/main" id="{41E486E5-1757-4896-A762-4D0BE33091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7" name="Freeform 7">
                <a:extLst>
                  <a:ext uri="{FF2B5EF4-FFF2-40B4-BE49-F238E27FC236}">
                    <a16:creationId xmlns:a16="http://schemas.microsoft.com/office/drawing/2014/main" id="{5812B4BD-11B4-43E6-B3D0-1F424A9FD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8" name="Freeform 8">
                <a:extLst>
                  <a:ext uri="{FF2B5EF4-FFF2-40B4-BE49-F238E27FC236}">
                    <a16:creationId xmlns:a16="http://schemas.microsoft.com/office/drawing/2014/main" id="{6A0E1D38-C2A3-42C9-920D-F40319CE1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9" name="Freeform 9">
                <a:extLst>
                  <a:ext uri="{FF2B5EF4-FFF2-40B4-BE49-F238E27FC236}">
                    <a16:creationId xmlns:a16="http://schemas.microsoft.com/office/drawing/2014/main" id="{3FAF6AF3-9B01-4BEB-BB6B-08B3485119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0" name="Freeform 10">
                <a:extLst>
                  <a:ext uri="{FF2B5EF4-FFF2-40B4-BE49-F238E27FC236}">
                    <a16:creationId xmlns:a16="http://schemas.microsoft.com/office/drawing/2014/main" id="{53F7FADA-61E9-4AAB-BED8-D6FD1BB54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1" name="Freeform 11">
                <a:extLst>
                  <a:ext uri="{FF2B5EF4-FFF2-40B4-BE49-F238E27FC236}">
                    <a16:creationId xmlns:a16="http://schemas.microsoft.com/office/drawing/2014/main" id="{46419F9F-3EEC-45FF-98BB-4F20D5347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2" name="Freeform 12">
                <a:extLst>
                  <a:ext uri="{FF2B5EF4-FFF2-40B4-BE49-F238E27FC236}">
                    <a16:creationId xmlns:a16="http://schemas.microsoft.com/office/drawing/2014/main" id="{1E081BCD-31AF-4E94-966D-497357D221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3" name="Freeform 13">
                <a:extLst>
                  <a:ext uri="{FF2B5EF4-FFF2-40B4-BE49-F238E27FC236}">
                    <a16:creationId xmlns:a16="http://schemas.microsoft.com/office/drawing/2014/main" id="{5082EAA7-B95F-462F-8307-2C9EC1C35A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4" name="Freeform 14">
                <a:extLst>
                  <a:ext uri="{FF2B5EF4-FFF2-40B4-BE49-F238E27FC236}">
                    <a16:creationId xmlns:a16="http://schemas.microsoft.com/office/drawing/2014/main" id="{E9A57125-4B73-448E-B7B7-94380A92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5" name="Freeform 15">
                <a:extLst>
                  <a:ext uri="{FF2B5EF4-FFF2-40B4-BE49-F238E27FC236}">
                    <a16:creationId xmlns:a16="http://schemas.microsoft.com/office/drawing/2014/main" id="{7290E834-81F0-42A1-B66B-33D4580573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6" name="Line 16">
                <a:extLst>
                  <a:ext uri="{FF2B5EF4-FFF2-40B4-BE49-F238E27FC236}">
                    <a16:creationId xmlns:a16="http://schemas.microsoft.com/office/drawing/2014/main" id="{C9FA5563-6ED2-4EAC-A8ED-DF71850ACD99}"/>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37" name="Freeform 17">
                <a:extLst>
                  <a:ext uri="{FF2B5EF4-FFF2-40B4-BE49-F238E27FC236}">
                    <a16:creationId xmlns:a16="http://schemas.microsoft.com/office/drawing/2014/main" id="{50479572-5CA3-41F4-8BDC-F039335C2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 name="Freeform 18">
                <a:extLst>
                  <a:ext uri="{FF2B5EF4-FFF2-40B4-BE49-F238E27FC236}">
                    <a16:creationId xmlns:a16="http://schemas.microsoft.com/office/drawing/2014/main" id="{4156CB6F-DF65-4A51-A840-7A4177BDF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9" name="Freeform 19">
                <a:extLst>
                  <a:ext uri="{FF2B5EF4-FFF2-40B4-BE49-F238E27FC236}">
                    <a16:creationId xmlns:a16="http://schemas.microsoft.com/office/drawing/2014/main" id="{9252974F-88C0-4CAA-A42D-E94E2B7A6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0" name="Freeform 20">
                <a:extLst>
                  <a:ext uri="{FF2B5EF4-FFF2-40B4-BE49-F238E27FC236}">
                    <a16:creationId xmlns:a16="http://schemas.microsoft.com/office/drawing/2014/main" id="{DE3974B2-2875-4AFE-A30A-6EE823E579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 name="Rectangle 21">
                <a:extLst>
                  <a:ext uri="{FF2B5EF4-FFF2-40B4-BE49-F238E27FC236}">
                    <a16:creationId xmlns:a16="http://schemas.microsoft.com/office/drawing/2014/main" id="{948A52FE-E1B0-4297-BBBE-C860B4E3D3F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42" name="Freeform 22">
                <a:extLst>
                  <a:ext uri="{FF2B5EF4-FFF2-40B4-BE49-F238E27FC236}">
                    <a16:creationId xmlns:a16="http://schemas.microsoft.com/office/drawing/2014/main" id="{C6E71B5D-6B02-417C-A0CF-4447C55F2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3" name="Freeform 23">
                <a:extLst>
                  <a:ext uri="{FF2B5EF4-FFF2-40B4-BE49-F238E27FC236}">
                    <a16:creationId xmlns:a16="http://schemas.microsoft.com/office/drawing/2014/main" id="{0FB94710-B373-451B-84A2-947DDB4564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4" name="Freeform 24">
                <a:extLst>
                  <a:ext uri="{FF2B5EF4-FFF2-40B4-BE49-F238E27FC236}">
                    <a16:creationId xmlns:a16="http://schemas.microsoft.com/office/drawing/2014/main" id="{4E47778B-FD55-4A2C-A53F-E548158C8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5" name="Freeform 25">
                <a:extLst>
                  <a:ext uri="{FF2B5EF4-FFF2-40B4-BE49-F238E27FC236}">
                    <a16:creationId xmlns:a16="http://schemas.microsoft.com/office/drawing/2014/main" id="{DA2A4F49-8FC4-4F12-8707-A6CC117E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6" name="Freeform 26">
                <a:extLst>
                  <a:ext uri="{FF2B5EF4-FFF2-40B4-BE49-F238E27FC236}">
                    <a16:creationId xmlns:a16="http://schemas.microsoft.com/office/drawing/2014/main" id="{2293D140-51FA-484D-8464-785D8FD3D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7" name="Freeform 27">
                <a:extLst>
                  <a:ext uri="{FF2B5EF4-FFF2-40B4-BE49-F238E27FC236}">
                    <a16:creationId xmlns:a16="http://schemas.microsoft.com/office/drawing/2014/main" id="{AA66B21A-3C7F-426E-9C38-C0D6AEF1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8" name="Freeform 28">
                <a:extLst>
                  <a:ext uri="{FF2B5EF4-FFF2-40B4-BE49-F238E27FC236}">
                    <a16:creationId xmlns:a16="http://schemas.microsoft.com/office/drawing/2014/main" id="{F22F8B0E-04B8-4D29-9E19-CACDAE6ABD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9" name="Freeform 29">
                <a:extLst>
                  <a:ext uri="{FF2B5EF4-FFF2-40B4-BE49-F238E27FC236}">
                    <a16:creationId xmlns:a16="http://schemas.microsoft.com/office/drawing/2014/main" id="{E0D8C2CC-1759-4605-B3C9-DA4B1EF250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0" name="Freeform 30">
                <a:extLst>
                  <a:ext uri="{FF2B5EF4-FFF2-40B4-BE49-F238E27FC236}">
                    <a16:creationId xmlns:a16="http://schemas.microsoft.com/office/drawing/2014/main" id="{547A4BC3-AA95-4A78-AC23-65A4CE843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1" name="Freeform 31">
                <a:extLst>
                  <a:ext uri="{FF2B5EF4-FFF2-40B4-BE49-F238E27FC236}">
                    <a16:creationId xmlns:a16="http://schemas.microsoft.com/office/drawing/2014/main" id="{93059BC9-C7C3-41F9-8BBA-7BF49FF602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grpSp>
          <p:nvGrpSpPr>
            <p:cNvPr id="14" name="Group 13">
              <a:extLst>
                <a:ext uri="{FF2B5EF4-FFF2-40B4-BE49-F238E27FC236}">
                  <a16:creationId xmlns:a16="http://schemas.microsoft.com/office/drawing/2014/main" id="{F335FE01-8192-4D2A-93F8-2F680F728C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A150A82A-9896-4D5B-BAA5-0A7ECD078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6" name="Freeform 33">
                <a:extLst>
                  <a:ext uri="{FF2B5EF4-FFF2-40B4-BE49-F238E27FC236}">
                    <a16:creationId xmlns:a16="http://schemas.microsoft.com/office/drawing/2014/main" id="{82641EF7-9CDB-40BE-A964-13F866165C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7" name="Freeform 34">
                <a:extLst>
                  <a:ext uri="{FF2B5EF4-FFF2-40B4-BE49-F238E27FC236}">
                    <a16:creationId xmlns:a16="http://schemas.microsoft.com/office/drawing/2014/main" id="{A1D1CF16-B5BD-4021-9BA9-637569FC80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8" name="Freeform 35">
                <a:extLst>
                  <a:ext uri="{FF2B5EF4-FFF2-40B4-BE49-F238E27FC236}">
                    <a16:creationId xmlns:a16="http://schemas.microsoft.com/office/drawing/2014/main" id="{FF13F72C-CC27-48A0-AC55-686AB9153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9" name="Freeform 36">
                <a:extLst>
                  <a:ext uri="{FF2B5EF4-FFF2-40B4-BE49-F238E27FC236}">
                    <a16:creationId xmlns:a16="http://schemas.microsoft.com/office/drawing/2014/main" id="{0EC3BA8B-33ED-483D-935C-170AD0C4DC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0" name="Freeform 37">
                <a:extLst>
                  <a:ext uri="{FF2B5EF4-FFF2-40B4-BE49-F238E27FC236}">
                    <a16:creationId xmlns:a16="http://schemas.microsoft.com/office/drawing/2014/main" id="{C4C451E6-48CE-4642-B51D-FE4484087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1" name="Freeform 38">
                <a:extLst>
                  <a:ext uri="{FF2B5EF4-FFF2-40B4-BE49-F238E27FC236}">
                    <a16:creationId xmlns:a16="http://schemas.microsoft.com/office/drawing/2014/main" id="{0F88F098-E44C-4A45-AE2B-595A7B8527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2" name="Freeform 39">
                <a:extLst>
                  <a:ext uri="{FF2B5EF4-FFF2-40B4-BE49-F238E27FC236}">
                    <a16:creationId xmlns:a16="http://schemas.microsoft.com/office/drawing/2014/main" id="{5B782B5D-8B67-4CD5-A0B3-8067BBB3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 name="Freeform 40">
                <a:extLst>
                  <a:ext uri="{FF2B5EF4-FFF2-40B4-BE49-F238E27FC236}">
                    <a16:creationId xmlns:a16="http://schemas.microsoft.com/office/drawing/2014/main" id="{897A4906-0942-4CD6-840D-0915E0C4D0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4" name="Rectangle 41">
                <a:extLst>
                  <a:ext uri="{FF2B5EF4-FFF2-40B4-BE49-F238E27FC236}">
                    <a16:creationId xmlns:a16="http://schemas.microsoft.com/office/drawing/2014/main" id="{D1131789-2DD5-462E-9FC9-E25021F5CFB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grpSp>
      </p:grpSp>
      <p:sp useBgFill="1">
        <p:nvSpPr>
          <p:cNvPr id="53" name="Rectangle 52">
            <a:extLst>
              <a:ext uri="{FF2B5EF4-FFF2-40B4-BE49-F238E27FC236}">
                <a16:creationId xmlns:a16="http://schemas.microsoft.com/office/drawing/2014/main" id="{1ECA9AF1-370A-4AF8-9B82-4D11601AA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E9CFF9D-9107-400A-8C5A-09CA2BA7A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54295" cy="68580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5C3F5AE7-B34F-4BEF-96D0-74CA215E81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rgbClr val="000000">
              <a:alpha val="25000"/>
            </a:srgbClr>
          </a:solidFill>
        </p:grpSpPr>
        <p:sp>
          <p:nvSpPr>
            <p:cNvPr id="58" name="Rectangle 5">
              <a:extLst>
                <a:ext uri="{FF2B5EF4-FFF2-40B4-BE49-F238E27FC236}">
                  <a16:creationId xmlns:a16="http://schemas.microsoft.com/office/drawing/2014/main" id="{BCC99937-0E7D-42EF-A5DB-86FAF32C000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59" name="Freeform 6">
              <a:extLst>
                <a:ext uri="{FF2B5EF4-FFF2-40B4-BE49-F238E27FC236}">
                  <a16:creationId xmlns:a16="http://schemas.microsoft.com/office/drawing/2014/main" id="{FE097643-AAC6-4390-A109-6965053C1B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0" name="Freeform 7">
              <a:extLst>
                <a:ext uri="{FF2B5EF4-FFF2-40B4-BE49-F238E27FC236}">
                  <a16:creationId xmlns:a16="http://schemas.microsoft.com/office/drawing/2014/main" id="{B6ADC944-08FF-42C1-8D55-B4EA06CD26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1" name="Freeform 8">
              <a:extLst>
                <a:ext uri="{FF2B5EF4-FFF2-40B4-BE49-F238E27FC236}">
                  <a16:creationId xmlns:a16="http://schemas.microsoft.com/office/drawing/2014/main" id="{17023431-F2E0-4D75-8C2C-98E00D89C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2" name="Freeform 9">
              <a:extLst>
                <a:ext uri="{FF2B5EF4-FFF2-40B4-BE49-F238E27FC236}">
                  <a16:creationId xmlns:a16="http://schemas.microsoft.com/office/drawing/2014/main" id="{E34C0BEB-550B-421E-A0BB-0901C0E89C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3" name="Freeform 10">
              <a:extLst>
                <a:ext uri="{FF2B5EF4-FFF2-40B4-BE49-F238E27FC236}">
                  <a16:creationId xmlns:a16="http://schemas.microsoft.com/office/drawing/2014/main" id="{29FFB337-3695-41C1-B104-55125202E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9BF53A3A-34D4-405C-B140-0AE528066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5" name="Freeform 12">
              <a:extLst>
                <a:ext uri="{FF2B5EF4-FFF2-40B4-BE49-F238E27FC236}">
                  <a16:creationId xmlns:a16="http://schemas.microsoft.com/office/drawing/2014/main" id="{84EE2242-1F65-43B3-861E-4085AEC5AD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6" name="Freeform 13">
              <a:extLst>
                <a:ext uri="{FF2B5EF4-FFF2-40B4-BE49-F238E27FC236}">
                  <a16:creationId xmlns:a16="http://schemas.microsoft.com/office/drawing/2014/main" id="{E5B8229F-9313-4FC2-8A4A-49211C4E1F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7" name="Freeform 14">
              <a:extLst>
                <a:ext uri="{FF2B5EF4-FFF2-40B4-BE49-F238E27FC236}">
                  <a16:creationId xmlns:a16="http://schemas.microsoft.com/office/drawing/2014/main" id="{B28AAEC8-A731-419D-A078-0FCFEAE4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8" name="Freeform 15">
              <a:extLst>
                <a:ext uri="{FF2B5EF4-FFF2-40B4-BE49-F238E27FC236}">
                  <a16:creationId xmlns:a16="http://schemas.microsoft.com/office/drawing/2014/main" id="{2741D6DA-0F0D-4D55-883E-24A374A79F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9" name="Line 16">
              <a:extLst>
                <a:ext uri="{FF2B5EF4-FFF2-40B4-BE49-F238E27FC236}">
                  <a16:creationId xmlns:a16="http://schemas.microsoft.com/office/drawing/2014/main" id="{78F62958-A05D-478B-B23C-75AE8542581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70" name="Freeform 17">
              <a:extLst>
                <a:ext uri="{FF2B5EF4-FFF2-40B4-BE49-F238E27FC236}">
                  <a16:creationId xmlns:a16="http://schemas.microsoft.com/office/drawing/2014/main" id="{87057A7E-9CF9-405A-8A33-0CA1AC51E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1" name="Freeform 18">
              <a:extLst>
                <a:ext uri="{FF2B5EF4-FFF2-40B4-BE49-F238E27FC236}">
                  <a16:creationId xmlns:a16="http://schemas.microsoft.com/office/drawing/2014/main" id="{AE876AFB-8370-4923-8278-E5FE62DE2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2" name="Freeform 19">
              <a:extLst>
                <a:ext uri="{FF2B5EF4-FFF2-40B4-BE49-F238E27FC236}">
                  <a16:creationId xmlns:a16="http://schemas.microsoft.com/office/drawing/2014/main" id="{5477A94C-373F-42ED-9257-0DAB03B209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3" name="Freeform 20">
              <a:extLst>
                <a:ext uri="{FF2B5EF4-FFF2-40B4-BE49-F238E27FC236}">
                  <a16:creationId xmlns:a16="http://schemas.microsoft.com/office/drawing/2014/main" id="{5012B077-1FC3-4D22-ACB6-ED86831EAD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4" name="Rectangle 21">
              <a:extLst>
                <a:ext uri="{FF2B5EF4-FFF2-40B4-BE49-F238E27FC236}">
                  <a16:creationId xmlns:a16="http://schemas.microsoft.com/office/drawing/2014/main" id="{D07A07B0-4407-49F7-9B26-61FF0CCE5F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75" name="Freeform 22">
              <a:extLst>
                <a:ext uri="{FF2B5EF4-FFF2-40B4-BE49-F238E27FC236}">
                  <a16:creationId xmlns:a16="http://schemas.microsoft.com/office/drawing/2014/main" id="{BDEABD0F-FFCE-4FC2-950E-6334D1727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6" name="Freeform 23">
              <a:extLst>
                <a:ext uri="{FF2B5EF4-FFF2-40B4-BE49-F238E27FC236}">
                  <a16:creationId xmlns:a16="http://schemas.microsoft.com/office/drawing/2014/main" id="{434BB427-BC30-4BAB-82E9-BDE1F0B154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7" name="Freeform 24">
              <a:extLst>
                <a:ext uri="{FF2B5EF4-FFF2-40B4-BE49-F238E27FC236}">
                  <a16:creationId xmlns:a16="http://schemas.microsoft.com/office/drawing/2014/main" id="{1F7A956E-DCF3-4544-AF1D-442CB52758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8" name="Freeform 25">
              <a:extLst>
                <a:ext uri="{FF2B5EF4-FFF2-40B4-BE49-F238E27FC236}">
                  <a16:creationId xmlns:a16="http://schemas.microsoft.com/office/drawing/2014/main" id="{AF9D24E3-E510-495A-9DE8-7DAA3FA5BE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9" name="Freeform 26">
              <a:extLst>
                <a:ext uri="{FF2B5EF4-FFF2-40B4-BE49-F238E27FC236}">
                  <a16:creationId xmlns:a16="http://schemas.microsoft.com/office/drawing/2014/main" id="{0753727A-395C-4B1C-A63B-45DFA5278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0" name="Freeform 27">
              <a:extLst>
                <a:ext uri="{FF2B5EF4-FFF2-40B4-BE49-F238E27FC236}">
                  <a16:creationId xmlns:a16="http://schemas.microsoft.com/office/drawing/2014/main" id="{B75C5A82-D9C8-414D-B324-403DC32B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1" name="Freeform 28">
              <a:extLst>
                <a:ext uri="{FF2B5EF4-FFF2-40B4-BE49-F238E27FC236}">
                  <a16:creationId xmlns:a16="http://schemas.microsoft.com/office/drawing/2014/main" id="{5DDAFA2F-C6E2-4656-B490-5683762B7F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2" name="Freeform 29">
              <a:extLst>
                <a:ext uri="{FF2B5EF4-FFF2-40B4-BE49-F238E27FC236}">
                  <a16:creationId xmlns:a16="http://schemas.microsoft.com/office/drawing/2014/main" id="{EEB3485F-B9A8-4C89-836E-67249D5ABD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3" name="Freeform 30">
              <a:extLst>
                <a:ext uri="{FF2B5EF4-FFF2-40B4-BE49-F238E27FC236}">
                  <a16:creationId xmlns:a16="http://schemas.microsoft.com/office/drawing/2014/main" id="{F14F069E-B2BC-4B84-ACBC-9E3343A34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4" name="Freeform 31">
              <a:extLst>
                <a:ext uri="{FF2B5EF4-FFF2-40B4-BE49-F238E27FC236}">
                  <a16:creationId xmlns:a16="http://schemas.microsoft.com/office/drawing/2014/main" id="{03BE3291-5AE0-49F5-9C60-84CF6AFBAC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54C893E8-691A-4F57-BA0A-48E0B10CC32D}"/>
              </a:ext>
            </a:extLst>
          </p:cNvPr>
          <p:cNvSpPr>
            <a:spLocks noGrp="1"/>
          </p:cNvSpPr>
          <p:nvPr>
            <p:ph type="ctrTitle"/>
          </p:nvPr>
        </p:nvSpPr>
        <p:spPr>
          <a:xfrm>
            <a:off x="514350" y="1082673"/>
            <a:ext cx="3496479" cy="4708528"/>
          </a:xfrm>
        </p:spPr>
        <p:txBody>
          <a:bodyPr vert="horz" lIns="91440" tIns="45720" rIns="91440" bIns="45720" rtlCol="0" anchor="ctr">
            <a:normAutofit/>
          </a:bodyPr>
          <a:lstStyle/>
          <a:p>
            <a:pPr algn="ctr"/>
            <a:r>
              <a:rPr lang="en-US" sz="4000" dirty="0">
                <a:solidFill>
                  <a:srgbClr val="FFFFFF"/>
                </a:solidFill>
              </a:rPr>
              <a:t>For Example – a discussed and current Political-Science Pretenses</a:t>
            </a:r>
            <a:br>
              <a:rPr lang="en-US" sz="4000" dirty="0">
                <a:solidFill>
                  <a:srgbClr val="FFFFFF"/>
                </a:solidFill>
              </a:rPr>
            </a:br>
            <a:endParaRPr lang="en-US" sz="4000" dirty="0">
              <a:solidFill>
                <a:srgbClr val="FFFFFF"/>
              </a:solidFill>
            </a:endParaRPr>
          </a:p>
        </p:txBody>
      </p:sp>
      <p:sp>
        <p:nvSpPr>
          <p:cNvPr id="3" name="Subtitle 2">
            <a:extLst>
              <a:ext uri="{FF2B5EF4-FFF2-40B4-BE49-F238E27FC236}">
                <a16:creationId xmlns:a16="http://schemas.microsoft.com/office/drawing/2014/main" id="{FE9F2C62-41F9-46BF-7A3B-E2013E431B2A}"/>
              </a:ext>
            </a:extLst>
          </p:cNvPr>
          <p:cNvSpPr>
            <a:spLocks noGrp="1"/>
          </p:cNvSpPr>
          <p:nvPr>
            <p:ph type="subTitle" idx="1"/>
          </p:nvPr>
        </p:nvSpPr>
        <p:spPr>
          <a:xfrm>
            <a:off x="5303836" y="2024063"/>
            <a:ext cx="6545264" cy="4197349"/>
          </a:xfrm>
        </p:spPr>
        <p:txBody>
          <a:bodyPr vert="horz" lIns="91440" tIns="45720" rIns="91440" bIns="45720" rtlCol="0" anchor="ctr">
            <a:normAutofit fontScale="92500" lnSpcReduction="20000"/>
          </a:bodyPr>
          <a:lstStyle/>
          <a:p>
            <a:r>
              <a:rPr lang="en-US" sz="2600" i="0" dirty="0">
                <a:solidFill>
                  <a:schemeClr val="tx1"/>
                </a:solidFill>
                <a:effectLst/>
                <a:latin typeface="Aptos" panose="020B0004020202020204" pitchFamily="34" charset="0"/>
              </a:rPr>
              <a:t>Every year, since 1995, the Conference of Parties (COP) gathering has been the key forum for international cooperation on climate action. </a:t>
            </a:r>
            <a:r>
              <a:rPr lang="en-US" sz="2600" dirty="0">
                <a:solidFill>
                  <a:schemeClr val="tx1"/>
                </a:solidFill>
                <a:latin typeface="Aptos" panose="020B0004020202020204" pitchFamily="34" charset="0"/>
              </a:rPr>
              <a:t>Last </a:t>
            </a:r>
            <a:r>
              <a:rPr lang="en-US" sz="2600" i="0" dirty="0">
                <a:solidFill>
                  <a:schemeClr val="tx1"/>
                </a:solidFill>
                <a:effectLst/>
                <a:latin typeface="Aptos" panose="020B0004020202020204" pitchFamily="34" charset="0"/>
              </a:rPr>
              <a:t>year – 2023 -  the United Arab Emirates (UAE) hosted the 198 nations that are parties to the United Nations Framework Convention on Climate Change. The elected president of this COP28 is the CEO of a fossil fuel company - </a:t>
            </a:r>
            <a:r>
              <a:rPr lang="en-US" sz="2600" b="0" i="0" dirty="0">
                <a:solidFill>
                  <a:schemeClr val="tx1"/>
                </a:solidFill>
                <a:effectLst/>
                <a:latin typeface="Aptos" panose="020B0004020202020204" pitchFamily="34" charset="0"/>
              </a:rPr>
              <a:t>His Excellency Dr. Sultan Al Jaber.</a:t>
            </a:r>
            <a:endParaRPr lang="en-US" sz="2600" i="0" dirty="0">
              <a:solidFill>
                <a:schemeClr val="tx1"/>
              </a:solidFill>
              <a:effectLst/>
              <a:latin typeface="Aptos" panose="020B0004020202020204" pitchFamily="34" charset="0"/>
            </a:endParaRPr>
          </a:p>
          <a:p>
            <a:pPr indent="-228600">
              <a:buFont typeface="Arial" panose="020B0604020202020204" pitchFamily="34" charset="0"/>
              <a:buChar char="•"/>
            </a:pPr>
            <a:endParaRPr lang="en-US" dirty="0">
              <a:solidFill>
                <a:schemeClr val="tx1"/>
              </a:solidFill>
            </a:endParaRPr>
          </a:p>
          <a:p>
            <a:pPr indent="-228600">
              <a:buFont typeface="Arial" panose="020B0604020202020204" pitchFamily="34" charset="0"/>
              <a:buChar char="•"/>
            </a:pPr>
            <a:endParaRPr lang="en-US" b="0" i="0" dirty="0">
              <a:solidFill>
                <a:schemeClr val="tx1"/>
              </a:solidFill>
              <a:effectLst/>
            </a:endParaRPr>
          </a:p>
          <a:p>
            <a:pPr indent="-228600">
              <a:buFont typeface="Arial" panose="020B0604020202020204" pitchFamily="34" charset="0"/>
              <a:buChar char="•"/>
            </a:pPr>
            <a:endParaRPr lang="en-US" dirty="0">
              <a:solidFill>
                <a:schemeClr val="tx1"/>
              </a:solidFill>
            </a:endParaRPr>
          </a:p>
          <a:p>
            <a:pPr indent="-228600">
              <a:buFont typeface="Arial" panose="020B0604020202020204" pitchFamily="34" charset="0"/>
              <a:buChar char="•"/>
            </a:pPr>
            <a:endParaRPr lang="en-US" dirty="0">
              <a:solidFill>
                <a:schemeClr val="tx1"/>
              </a:solidFill>
            </a:endParaRPr>
          </a:p>
        </p:txBody>
      </p:sp>
      <p:sp>
        <p:nvSpPr>
          <p:cNvPr id="5" name="TextBox 4">
            <a:extLst>
              <a:ext uri="{FF2B5EF4-FFF2-40B4-BE49-F238E27FC236}">
                <a16:creationId xmlns:a16="http://schemas.microsoft.com/office/drawing/2014/main" id="{6845DB9C-EDD7-B81F-C6C4-8A46D30FBA30}"/>
              </a:ext>
            </a:extLst>
          </p:cNvPr>
          <p:cNvSpPr txBox="1"/>
          <p:nvPr/>
        </p:nvSpPr>
        <p:spPr>
          <a:xfrm>
            <a:off x="3048663" y="2300214"/>
            <a:ext cx="6094674" cy="646331"/>
          </a:xfrm>
          <a:prstGeom prst="rect">
            <a:avLst/>
          </a:prstGeom>
          <a:noFill/>
        </p:spPr>
        <p:txBody>
          <a:bodyPr wrap="square">
            <a:spAutoFit/>
          </a:bodyPr>
          <a:lstStyle/>
          <a:p>
            <a:pPr>
              <a:spcAft>
                <a:spcPts val="600"/>
              </a:spcAft>
            </a:pPr>
            <a:br>
              <a:rPr lang="en-US" dirty="0"/>
            </a:br>
            <a:endParaRPr lang="en-US"/>
          </a:p>
        </p:txBody>
      </p:sp>
    </p:spTree>
    <p:extLst>
      <p:ext uri="{BB962C8B-B14F-4D97-AF65-F5344CB8AC3E}">
        <p14:creationId xmlns:p14="http://schemas.microsoft.com/office/powerpoint/2010/main" val="2186270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Checkmate in a chess game">
            <a:extLst>
              <a:ext uri="{FF2B5EF4-FFF2-40B4-BE49-F238E27FC236}">
                <a16:creationId xmlns:a16="http://schemas.microsoft.com/office/drawing/2014/main" id="{D0AE80C1-F2FA-F3CD-E7A6-4CFDA35F9E53}"/>
              </a:ext>
            </a:extLst>
          </p:cNvPr>
          <p:cNvPicPr>
            <a:picLocks noChangeAspect="1"/>
          </p:cNvPicPr>
          <p:nvPr/>
        </p:nvPicPr>
        <p:blipFill rotWithShape="1">
          <a:blip r:embed="rId3"/>
          <a:srcRect t="25743"/>
          <a:stretch/>
        </p:blipFill>
        <p:spPr>
          <a:xfrm>
            <a:off x="20" y="10"/>
            <a:ext cx="12191980" cy="6857990"/>
          </a:xfrm>
          <a:prstGeom prst="rect">
            <a:avLst/>
          </a:prstGeom>
        </p:spPr>
      </p:pic>
      <p:pic>
        <p:nvPicPr>
          <p:cNvPr id="10" name="Picture 9">
            <a:extLst>
              <a:ext uri="{FF2B5EF4-FFF2-40B4-BE49-F238E27FC236}">
                <a16:creationId xmlns:a16="http://schemas.microsoft.com/office/drawing/2014/main" id="{0C8B7D16-051E-4562-B872-ABF369C457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Freeform 5">
            <a:extLst>
              <a:ext uri="{FF2B5EF4-FFF2-40B4-BE49-F238E27FC236}">
                <a16:creationId xmlns:a16="http://schemas.microsoft.com/office/drawing/2014/main" id="{ED10CF64-F588-4794-80E9-12CBA1784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9A1F447-EB5C-4008-5B2A-1B9B722F657F}"/>
              </a:ext>
            </a:extLst>
          </p:cNvPr>
          <p:cNvSpPr>
            <a:spLocks noGrp="1"/>
          </p:cNvSpPr>
          <p:nvPr>
            <p:ph type="title"/>
          </p:nvPr>
        </p:nvSpPr>
        <p:spPr>
          <a:xfrm>
            <a:off x="1380067" y="838201"/>
            <a:ext cx="9437159" cy="1150092"/>
          </a:xfrm>
        </p:spPr>
        <p:txBody>
          <a:bodyPr>
            <a:normAutofit fontScale="90000"/>
          </a:bodyPr>
          <a:lstStyle/>
          <a:p>
            <a:pPr>
              <a:lnSpc>
                <a:spcPct val="90000"/>
              </a:lnSpc>
            </a:pPr>
            <a:r>
              <a:rPr lang="en-US" sz="2800" b="1" i="1" dirty="0"/>
              <a:t>Jaber </a:t>
            </a:r>
            <a:r>
              <a:rPr lang="en-US" sz="2800" dirty="0"/>
              <a:t>-  a member of the UAE Federal Cabinet, Minister of Industry and Advanced Technology, President of COP28, Group CEO of Abu Dhabi National Oil Company, and Chairman of </a:t>
            </a:r>
            <a:r>
              <a:rPr lang="en-US" sz="2800" dirty="0" err="1"/>
              <a:t>Masder</a:t>
            </a:r>
            <a:r>
              <a:rPr lang="en-US" sz="2300" dirty="0"/>
              <a:t>.</a:t>
            </a:r>
          </a:p>
        </p:txBody>
      </p:sp>
      <p:sp>
        <p:nvSpPr>
          <p:cNvPr id="3" name="Content Placeholder 2">
            <a:extLst>
              <a:ext uri="{FF2B5EF4-FFF2-40B4-BE49-F238E27FC236}">
                <a16:creationId xmlns:a16="http://schemas.microsoft.com/office/drawing/2014/main" id="{43D41CD2-4B60-43D9-C38B-1FEFBF32DF84}"/>
              </a:ext>
            </a:extLst>
          </p:cNvPr>
          <p:cNvSpPr>
            <a:spLocks noGrp="1"/>
          </p:cNvSpPr>
          <p:nvPr>
            <p:ph idx="1"/>
          </p:nvPr>
        </p:nvSpPr>
        <p:spPr>
          <a:xfrm>
            <a:off x="1380067" y="2259419"/>
            <a:ext cx="9437159" cy="3531782"/>
          </a:xfrm>
        </p:spPr>
        <p:txBody>
          <a:bodyPr>
            <a:normAutofit/>
          </a:bodyPr>
          <a:lstStyle/>
          <a:p>
            <a:pPr marL="0" indent="0">
              <a:buNone/>
            </a:pPr>
            <a:r>
              <a:rPr lang="en-US" sz="2400" dirty="0"/>
              <a:t>- How do we know that he is really on our side?</a:t>
            </a:r>
          </a:p>
          <a:p>
            <a:pPr marL="0" indent="0">
              <a:buNone/>
            </a:pPr>
            <a:r>
              <a:rPr lang="en-US" sz="2400" dirty="0"/>
              <a:t>- Given the political climate, it makes it very difficult to reassure that corrective and mitigating efforts to deal with climate change are genuine.</a:t>
            </a:r>
          </a:p>
          <a:p>
            <a:pPr marL="0" indent="0">
              <a:buNone/>
            </a:pPr>
            <a:r>
              <a:rPr lang="en-US" sz="2400" dirty="0"/>
              <a:t>- We therapists have to be aware of these very supra-geographical, political, economic, and other sociologic umbrellas under which we are trying to heal</a:t>
            </a:r>
            <a:r>
              <a:rPr lang="en-US" sz="2400" b="1" i="1" dirty="0"/>
              <a:t>.  </a:t>
            </a:r>
          </a:p>
          <a:p>
            <a:pPr marL="0" indent="0">
              <a:buNone/>
            </a:pPr>
            <a:r>
              <a:rPr lang="en-US" sz="3600" b="1" i="1" dirty="0">
                <a:solidFill>
                  <a:srgbClr val="FF0000"/>
                </a:solidFill>
              </a:rPr>
              <a:t>Skeptics until otherwise proven?  </a:t>
            </a:r>
            <a:r>
              <a:rPr lang="en-US" sz="3600" b="1" dirty="0">
                <a:solidFill>
                  <a:srgbClr val="FF0000"/>
                </a:solidFill>
              </a:rPr>
              <a:t>Yes.</a:t>
            </a:r>
          </a:p>
        </p:txBody>
      </p:sp>
    </p:spTree>
    <p:extLst>
      <p:ext uri="{BB962C8B-B14F-4D97-AF65-F5344CB8AC3E}">
        <p14:creationId xmlns:p14="http://schemas.microsoft.com/office/powerpoint/2010/main" val="1667407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EA6B-FEBB-24DD-414F-CA5394EAB21F}"/>
              </a:ext>
            </a:extLst>
          </p:cNvPr>
          <p:cNvSpPr>
            <a:spLocks noGrp="1"/>
          </p:cNvSpPr>
          <p:nvPr>
            <p:ph type="title"/>
          </p:nvPr>
        </p:nvSpPr>
        <p:spPr/>
        <p:txBody>
          <a:bodyPr>
            <a:normAutofit/>
          </a:bodyPr>
          <a:lstStyle/>
          <a:p>
            <a:r>
              <a:rPr lang="en-US">
                <a:solidFill>
                  <a:srgbClr val="FFFFFF"/>
                </a:solidFill>
              </a:rPr>
              <a:t>Anomie  -- A Very Brief Introduction to Climate Change Sociology</a:t>
            </a:r>
          </a:p>
        </p:txBody>
      </p:sp>
      <p:graphicFrame>
        <p:nvGraphicFramePr>
          <p:cNvPr id="5" name="Content Placeholder 2">
            <a:extLst>
              <a:ext uri="{FF2B5EF4-FFF2-40B4-BE49-F238E27FC236}">
                <a16:creationId xmlns:a16="http://schemas.microsoft.com/office/drawing/2014/main" id="{2879D440-459D-5C66-75B2-033384907835}"/>
              </a:ext>
            </a:extLst>
          </p:cNvPr>
          <p:cNvGraphicFramePr>
            <a:graphicFrameLocks noGrp="1"/>
          </p:cNvGraphicFramePr>
          <p:nvPr>
            <p:ph idx="1"/>
            <p:extLst>
              <p:ext uri="{D42A27DB-BD31-4B8C-83A1-F6EECF244321}">
                <p14:modId xmlns:p14="http://schemas.microsoft.com/office/powerpoint/2010/main" val="24452988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9782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5" name="Picture 4" descr="Thermal power station">
            <a:extLst>
              <a:ext uri="{FF2B5EF4-FFF2-40B4-BE49-F238E27FC236}">
                <a16:creationId xmlns:a16="http://schemas.microsoft.com/office/drawing/2014/main" id="{084F969C-470A-50BA-2258-946C7C4E6D35}"/>
              </a:ext>
            </a:extLst>
          </p:cNvPr>
          <p:cNvPicPr>
            <a:picLocks noChangeAspect="1"/>
          </p:cNvPicPr>
          <p:nvPr/>
        </p:nvPicPr>
        <p:blipFill rotWithShape="1">
          <a:blip r:embed="rId3">
            <a:duotone>
              <a:prstClr val="black"/>
              <a:schemeClr val="accent5">
                <a:tint val="45000"/>
                <a:satMod val="400000"/>
              </a:schemeClr>
            </a:duotone>
            <a:alphaModFix/>
          </a:blip>
          <a:srcRect t="24978"/>
          <a:stretch/>
        </p:blipFill>
        <p:spPr>
          <a:xfrm>
            <a:off x="20" y="10"/>
            <a:ext cx="12188369" cy="6857990"/>
          </a:xfrm>
          <a:prstGeom prst="rect">
            <a:avLst/>
          </a:prstGeom>
        </p:spPr>
      </p:pic>
      <p:sp>
        <p:nvSpPr>
          <p:cNvPr id="2" name="Title 1">
            <a:extLst>
              <a:ext uri="{FF2B5EF4-FFF2-40B4-BE49-F238E27FC236}">
                <a16:creationId xmlns:a16="http://schemas.microsoft.com/office/drawing/2014/main" id="{9DEB3384-1571-89C1-9382-8E3CBA5222A7}"/>
              </a:ext>
            </a:extLst>
          </p:cNvPr>
          <p:cNvSpPr>
            <a:spLocks noGrp="1"/>
          </p:cNvSpPr>
          <p:nvPr>
            <p:ph type="title"/>
          </p:nvPr>
        </p:nvSpPr>
        <p:spPr>
          <a:xfrm>
            <a:off x="1143001" y="472226"/>
            <a:ext cx="9905998" cy="808998"/>
          </a:xfrm>
        </p:spPr>
        <p:txBody>
          <a:bodyPr>
            <a:normAutofit fontScale="90000"/>
          </a:bodyPr>
          <a:lstStyle/>
          <a:p>
            <a:pPr algn="ctr"/>
            <a:r>
              <a:rPr lang="en-US" i="1" u="sng"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The Common Climate Change Causes and Influencers</a:t>
            </a:r>
          </a:p>
        </p:txBody>
      </p:sp>
      <p:sp>
        <p:nvSpPr>
          <p:cNvPr id="3" name="Content Placeholder 2">
            <a:extLst>
              <a:ext uri="{FF2B5EF4-FFF2-40B4-BE49-F238E27FC236}">
                <a16:creationId xmlns:a16="http://schemas.microsoft.com/office/drawing/2014/main" id="{CFD4D0EF-A895-68E3-8571-BF7C74737F9B}"/>
              </a:ext>
            </a:extLst>
          </p:cNvPr>
          <p:cNvSpPr>
            <a:spLocks noGrp="1"/>
          </p:cNvSpPr>
          <p:nvPr>
            <p:ph idx="1"/>
          </p:nvPr>
        </p:nvSpPr>
        <p:spPr>
          <a:xfrm>
            <a:off x="377781" y="2252134"/>
            <a:ext cx="11496540" cy="4079979"/>
          </a:xfrm>
        </p:spPr>
        <p:txBody>
          <a:bodyPr anchor="ctr">
            <a:normAutofit/>
          </a:bodyPr>
          <a:lstStyle/>
          <a:p>
            <a:pPr>
              <a:lnSpc>
                <a:spcPct val="110000"/>
              </a:lnSpc>
            </a:pPr>
            <a:r>
              <a:rPr lang="en-US" b="1"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Carbon Dioxide – e.g., fossil fuel use, deforestation</a:t>
            </a:r>
          </a:p>
          <a:p>
            <a:pPr>
              <a:lnSpc>
                <a:spcPct val="110000"/>
              </a:lnSpc>
            </a:pPr>
            <a:r>
              <a:rPr lang="en-US" b="1"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Methane –one ton warms equal to 86 tons of CO2</a:t>
            </a:r>
          </a:p>
          <a:p>
            <a:pPr>
              <a:lnSpc>
                <a:spcPct val="110000"/>
              </a:lnSpc>
            </a:pPr>
            <a:r>
              <a:rPr lang="en-US" b="1"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Population Size – People and Animals</a:t>
            </a:r>
          </a:p>
          <a:p>
            <a:pPr>
              <a:lnSpc>
                <a:spcPct val="110000"/>
              </a:lnSpc>
            </a:pPr>
            <a:r>
              <a:rPr lang="en-US" b="1"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Consumption Patterns – All forms of power and other material uses, with waste products</a:t>
            </a:r>
          </a:p>
          <a:p>
            <a:pPr>
              <a:lnSpc>
                <a:spcPct val="110000"/>
              </a:lnSpc>
            </a:pPr>
            <a:r>
              <a:rPr lang="en-US" b="1"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Natural orbital shifts, volcanic activity, forest fires, and regular weather fluctuations and ocean current shifts, independent but can also worsen by climate warming</a:t>
            </a:r>
          </a:p>
          <a:p>
            <a:pPr>
              <a:lnSpc>
                <a:spcPct val="110000"/>
              </a:lnSpc>
            </a:pPr>
            <a:r>
              <a:rPr lang="en-US" b="1"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Plankton, seaweed, permafrost, fungi, and other biological systems cause and help</a:t>
            </a:r>
          </a:p>
          <a:p>
            <a:pPr>
              <a:lnSpc>
                <a:spcPct val="110000"/>
              </a:lnSpc>
            </a:pPr>
            <a:r>
              <a:rPr lang="en-US" b="1"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Road and city paving, air conditioners, jet plane exhausts, other transporters, and large ships moving sea-life, etc. </a:t>
            </a:r>
          </a:p>
          <a:p>
            <a:pPr>
              <a:lnSpc>
                <a:spcPct val="110000"/>
              </a:lnSpc>
            </a:pPr>
            <a:endParaRPr lang="en-US" sz="1700" dirty="0"/>
          </a:p>
        </p:txBody>
      </p:sp>
    </p:spTree>
    <p:extLst>
      <p:ext uri="{BB962C8B-B14F-4D97-AF65-F5344CB8AC3E}">
        <p14:creationId xmlns:p14="http://schemas.microsoft.com/office/powerpoint/2010/main" val="2706092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CA9AF1-370A-4AF8-9B82-4D11601AA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9CFF9D-9107-400A-8C5A-09CA2BA7A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54295" cy="68580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C3F5AE7-B34F-4BEF-96D0-74CA215E81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rgbClr val="000000">
              <a:alpha val="25000"/>
            </a:srgbClr>
          </a:solidFill>
        </p:grpSpPr>
        <p:sp>
          <p:nvSpPr>
            <p:cNvPr id="13" name="Rectangle 5">
              <a:extLst>
                <a:ext uri="{FF2B5EF4-FFF2-40B4-BE49-F238E27FC236}">
                  <a16:creationId xmlns:a16="http://schemas.microsoft.com/office/drawing/2014/main" id="{BCC99937-0E7D-42EF-A5DB-86FAF32C000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4" name="Freeform 6">
              <a:extLst>
                <a:ext uri="{FF2B5EF4-FFF2-40B4-BE49-F238E27FC236}">
                  <a16:creationId xmlns:a16="http://schemas.microsoft.com/office/drawing/2014/main" id="{FE097643-AAC6-4390-A109-6965053C1B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 name="Freeform 7">
              <a:extLst>
                <a:ext uri="{FF2B5EF4-FFF2-40B4-BE49-F238E27FC236}">
                  <a16:creationId xmlns:a16="http://schemas.microsoft.com/office/drawing/2014/main" id="{B6ADC944-08FF-42C1-8D55-B4EA06CD26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 name="Freeform 8">
              <a:extLst>
                <a:ext uri="{FF2B5EF4-FFF2-40B4-BE49-F238E27FC236}">
                  <a16:creationId xmlns:a16="http://schemas.microsoft.com/office/drawing/2014/main" id="{17023431-F2E0-4D75-8C2C-98E00D89C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 name="Freeform 9">
              <a:extLst>
                <a:ext uri="{FF2B5EF4-FFF2-40B4-BE49-F238E27FC236}">
                  <a16:creationId xmlns:a16="http://schemas.microsoft.com/office/drawing/2014/main" id="{E34C0BEB-550B-421E-A0BB-0901C0E89C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 name="Freeform 10">
              <a:extLst>
                <a:ext uri="{FF2B5EF4-FFF2-40B4-BE49-F238E27FC236}">
                  <a16:creationId xmlns:a16="http://schemas.microsoft.com/office/drawing/2014/main" id="{29FFB337-3695-41C1-B104-55125202E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 name="Freeform 11">
              <a:extLst>
                <a:ext uri="{FF2B5EF4-FFF2-40B4-BE49-F238E27FC236}">
                  <a16:creationId xmlns:a16="http://schemas.microsoft.com/office/drawing/2014/main" id="{9BF53A3A-34D4-405C-B140-0AE528066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 name="Freeform 12">
              <a:extLst>
                <a:ext uri="{FF2B5EF4-FFF2-40B4-BE49-F238E27FC236}">
                  <a16:creationId xmlns:a16="http://schemas.microsoft.com/office/drawing/2014/main" id="{84EE2242-1F65-43B3-861E-4085AEC5AD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 name="Freeform 13">
              <a:extLst>
                <a:ext uri="{FF2B5EF4-FFF2-40B4-BE49-F238E27FC236}">
                  <a16:creationId xmlns:a16="http://schemas.microsoft.com/office/drawing/2014/main" id="{E5B8229F-9313-4FC2-8A4A-49211C4E1F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 name="Freeform 14">
              <a:extLst>
                <a:ext uri="{FF2B5EF4-FFF2-40B4-BE49-F238E27FC236}">
                  <a16:creationId xmlns:a16="http://schemas.microsoft.com/office/drawing/2014/main" id="{B28AAEC8-A731-419D-A078-0FCFEAE4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 name="Freeform 15">
              <a:extLst>
                <a:ext uri="{FF2B5EF4-FFF2-40B4-BE49-F238E27FC236}">
                  <a16:creationId xmlns:a16="http://schemas.microsoft.com/office/drawing/2014/main" id="{2741D6DA-0F0D-4D55-883E-24A374A79F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Line 16">
              <a:extLst>
                <a:ext uri="{FF2B5EF4-FFF2-40B4-BE49-F238E27FC236}">
                  <a16:creationId xmlns:a16="http://schemas.microsoft.com/office/drawing/2014/main" id="{78F62958-A05D-478B-B23C-75AE8542581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5" name="Freeform 17">
              <a:extLst>
                <a:ext uri="{FF2B5EF4-FFF2-40B4-BE49-F238E27FC236}">
                  <a16:creationId xmlns:a16="http://schemas.microsoft.com/office/drawing/2014/main" id="{87057A7E-9CF9-405A-8A33-0CA1AC51E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Freeform 18">
              <a:extLst>
                <a:ext uri="{FF2B5EF4-FFF2-40B4-BE49-F238E27FC236}">
                  <a16:creationId xmlns:a16="http://schemas.microsoft.com/office/drawing/2014/main" id="{AE876AFB-8370-4923-8278-E5FE62DE2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Freeform 19">
              <a:extLst>
                <a:ext uri="{FF2B5EF4-FFF2-40B4-BE49-F238E27FC236}">
                  <a16:creationId xmlns:a16="http://schemas.microsoft.com/office/drawing/2014/main" id="{5477A94C-373F-42ED-9257-0DAB03B209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8" name="Freeform 20">
              <a:extLst>
                <a:ext uri="{FF2B5EF4-FFF2-40B4-BE49-F238E27FC236}">
                  <a16:creationId xmlns:a16="http://schemas.microsoft.com/office/drawing/2014/main" id="{5012B077-1FC3-4D22-ACB6-ED86831EAD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Rectangle 21">
              <a:extLst>
                <a:ext uri="{FF2B5EF4-FFF2-40B4-BE49-F238E27FC236}">
                  <a16:creationId xmlns:a16="http://schemas.microsoft.com/office/drawing/2014/main" id="{D07A07B0-4407-49F7-9B26-61FF0CCE5F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30" name="Freeform 22">
              <a:extLst>
                <a:ext uri="{FF2B5EF4-FFF2-40B4-BE49-F238E27FC236}">
                  <a16:creationId xmlns:a16="http://schemas.microsoft.com/office/drawing/2014/main" id="{BDEABD0F-FFCE-4FC2-950E-6334D1727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Freeform 23">
              <a:extLst>
                <a:ext uri="{FF2B5EF4-FFF2-40B4-BE49-F238E27FC236}">
                  <a16:creationId xmlns:a16="http://schemas.microsoft.com/office/drawing/2014/main" id="{434BB427-BC30-4BAB-82E9-BDE1F0B154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2" name="Freeform 24">
              <a:extLst>
                <a:ext uri="{FF2B5EF4-FFF2-40B4-BE49-F238E27FC236}">
                  <a16:creationId xmlns:a16="http://schemas.microsoft.com/office/drawing/2014/main" id="{1F7A956E-DCF3-4544-AF1D-442CB52758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3" name="Freeform 25">
              <a:extLst>
                <a:ext uri="{FF2B5EF4-FFF2-40B4-BE49-F238E27FC236}">
                  <a16:creationId xmlns:a16="http://schemas.microsoft.com/office/drawing/2014/main" id="{AF9D24E3-E510-495A-9DE8-7DAA3FA5BE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26">
              <a:extLst>
                <a:ext uri="{FF2B5EF4-FFF2-40B4-BE49-F238E27FC236}">
                  <a16:creationId xmlns:a16="http://schemas.microsoft.com/office/drawing/2014/main" id="{0753727A-395C-4B1C-A63B-45DFA5278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27">
              <a:extLst>
                <a:ext uri="{FF2B5EF4-FFF2-40B4-BE49-F238E27FC236}">
                  <a16:creationId xmlns:a16="http://schemas.microsoft.com/office/drawing/2014/main" id="{B75C5A82-D9C8-414D-B324-403DC32B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Freeform 28">
              <a:extLst>
                <a:ext uri="{FF2B5EF4-FFF2-40B4-BE49-F238E27FC236}">
                  <a16:creationId xmlns:a16="http://schemas.microsoft.com/office/drawing/2014/main" id="{5DDAFA2F-C6E2-4656-B490-5683762B7F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7" name="Freeform 29">
              <a:extLst>
                <a:ext uri="{FF2B5EF4-FFF2-40B4-BE49-F238E27FC236}">
                  <a16:creationId xmlns:a16="http://schemas.microsoft.com/office/drawing/2014/main" id="{EEB3485F-B9A8-4C89-836E-67249D5ABD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8" name="Freeform 30">
              <a:extLst>
                <a:ext uri="{FF2B5EF4-FFF2-40B4-BE49-F238E27FC236}">
                  <a16:creationId xmlns:a16="http://schemas.microsoft.com/office/drawing/2014/main" id="{F14F069E-B2BC-4B84-ACBC-9E3343A34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9" name="Freeform 31">
              <a:extLst>
                <a:ext uri="{FF2B5EF4-FFF2-40B4-BE49-F238E27FC236}">
                  <a16:creationId xmlns:a16="http://schemas.microsoft.com/office/drawing/2014/main" id="{03BE3291-5AE0-49F5-9C60-84CF6AFBAC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808DB654-717D-74D4-6101-6B2442923B45}"/>
              </a:ext>
            </a:extLst>
          </p:cNvPr>
          <p:cNvSpPr>
            <a:spLocks noGrp="1"/>
          </p:cNvSpPr>
          <p:nvPr>
            <p:ph type="title"/>
          </p:nvPr>
        </p:nvSpPr>
        <p:spPr>
          <a:xfrm>
            <a:off x="380998" y="1082673"/>
            <a:ext cx="4049455" cy="4708528"/>
          </a:xfrm>
        </p:spPr>
        <p:txBody>
          <a:bodyPr>
            <a:normAutofit/>
          </a:bodyPr>
          <a:lstStyle/>
          <a:p>
            <a:r>
              <a:rPr lang="en-US" sz="3100" b="1" dirty="0">
                <a:solidFill>
                  <a:srgbClr val="FFFFFF"/>
                </a:solidFill>
              </a:rPr>
              <a:t>“</a:t>
            </a:r>
            <a:r>
              <a:rPr lang="en-US" sz="3100" b="1" i="1" dirty="0">
                <a:solidFill>
                  <a:srgbClr val="FFFFFF"/>
                </a:solidFill>
              </a:rPr>
              <a:t>And if the earth is not ultimately a predictable and safe place to live the way I expect it to be… what happens to us?”</a:t>
            </a:r>
          </a:p>
        </p:txBody>
      </p:sp>
      <p:sp>
        <p:nvSpPr>
          <p:cNvPr id="3" name="Content Placeholder 2">
            <a:extLst>
              <a:ext uri="{FF2B5EF4-FFF2-40B4-BE49-F238E27FC236}">
                <a16:creationId xmlns:a16="http://schemas.microsoft.com/office/drawing/2014/main" id="{01B72D34-3A36-3887-BDE1-199E689B8817}"/>
              </a:ext>
            </a:extLst>
          </p:cNvPr>
          <p:cNvSpPr>
            <a:spLocks noGrp="1"/>
          </p:cNvSpPr>
          <p:nvPr>
            <p:ph idx="1"/>
          </p:nvPr>
        </p:nvSpPr>
        <p:spPr>
          <a:xfrm>
            <a:off x="4706682" y="1511121"/>
            <a:ext cx="7280532" cy="4280080"/>
          </a:xfrm>
        </p:spPr>
        <p:txBody>
          <a:bodyPr anchor="ctr">
            <a:normAutofit fontScale="70000" lnSpcReduction="20000"/>
          </a:bodyPr>
          <a:lstStyle/>
          <a:p>
            <a:pPr marL="0" indent="0">
              <a:lnSpc>
                <a:spcPct val="110000"/>
              </a:lnSpc>
              <a:buNone/>
            </a:pPr>
            <a:r>
              <a:rPr lang="en-US" sz="3100" dirty="0">
                <a:latin typeface="Aptos Narrow" panose="020B0004020202020204" pitchFamily="34" charset="0"/>
                <a:ea typeface="ADLaM Display" panose="02010000000000000000" pitchFamily="2" charset="0"/>
                <a:cs typeface="ADLaM Display" panose="02010000000000000000" pitchFamily="2" charset="0"/>
              </a:rPr>
              <a:t>Basic pre-treatment questions we must ask ourselves:</a:t>
            </a:r>
          </a:p>
          <a:p>
            <a:pPr marL="0" indent="0">
              <a:lnSpc>
                <a:spcPct val="110000"/>
              </a:lnSpc>
              <a:buNone/>
            </a:pPr>
            <a:endParaRPr lang="en-US" sz="1800" dirty="0">
              <a:latin typeface="Aptos Narrow" panose="020B0004020202020204" pitchFamily="34" charset="0"/>
              <a:ea typeface="ADLaM Display" panose="02010000000000000000" pitchFamily="2" charset="0"/>
              <a:cs typeface="ADLaM Display" panose="02010000000000000000" pitchFamily="2" charset="0"/>
            </a:endParaRPr>
          </a:p>
          <a:p>
            <a:pPr marL="0" indent="0">
              <a:lnSpc>
                <a:spcPct val="110000"/>
              </a:lnSpc>
              <a:buNone/>
            </a:pPr>
            <a:r>
              <a:rPr lang="en-US" sz="2600" dirty="0">
                <a:latin typeface="Aptos Narrow" panose="020B0004020202020204" pitchFamily="34" charset="0"/>
                <a:ea typeface="ADLaM Display" panose="02010000000000000000" pitchFamily="2" charset="0"/>
                <a:cs typeface="Aharoni" panose="02010803020104030203" pitchFamily="2" charset="-79"/>
              </a:rPr>
              <a:t>Are we bringing too much existentialism into the therapy mode?  Can patients handle it? Can we handle it?</a:t>
            </a:r>
          </a:p>
          <a:p>
            <a:pPr marL="0" indent="0">
              <a:lnSpc>
                <a:spcPct val="110000"/>
              </a:lnSpc>
              <a:buNone/>
            </a:pPr>
            <a:r>
              <a:rPr lang="en-US" sz="2600" dirty="0">
                <a:latin typeface="Aptos Narrow" panose="020B0004020202020204" pitchFamily="34" charset="0"/>
                <a:ea typeface="ADLaM Display" panose="02010000000000000000" pitchFamily="2" charset="0"/>
                <a:cs typeface="Aharoni" panose="02010803020104030203" pitchFamily="2" charset="-79"/>
              </a:rPr>
              <a:t>Is unlabeled climate change induced existentialism by itself infiltrating into the psyches in manners we are not prepared to treat?</a:t>
            </a:r>
          </a:p>
          <a:p>
            <a:pPr marL="0" indent="0">
              <a:lnSpc>
                <a:spcPct val="110000"/>
              </a:lnSpc>
              <a:buNone/>
            </a:pPr>
            <a:r>
              <a:rPr lang="en-US" sz="2600" dirty="0">
                <a:latin typeface="Aptos Narrow" panose="020B0004020202020204" pitchFamily="34" charset="0"/>
                <a:ea typeface="ADLaM Display" panose="02010000000000000000" pitchFamily="2" charset="0"/>
                <a:cs typeface="Aharoni" panose="02010803020104030203" pitchFamily="2" charset="-79"/>
              </a:rPr>
              <a:t>The world maybe permanent for our life spans, but not more. This uncertain mutability may be unnerving to many; how might this be discussed, and even prepared for, for all of us?</a:t>
            </a:r>
          </a:p>
          <a:p>
            <a:pPr marL="0" indent="0">
              <a:lnSpc>
                <a:spcPct val="110000"/>
              </a:lnSpc>
              <a:buNone/>
            </a:pPr>
            <a:r>
              <a:rPr lang="en-US" sz="2600" dirty="0">
                <a:latin typeface="Aptos Narrow" panose="020B0004020202020204" pitchFamily="34" charset="0"/>
                <a:ea typeface="ADLaM Display" panose="02010000000000000000" pitchFamily="2" charset="0"/>
                <a:cs typeface="Aharoni" panose="02010803020104030203" pitchFamily="2" charset="-79"/>
              </a:rPr>
              <a:t>Are we misleading if we do not bring in the existential ticket?</a:t>
            </a:r>
          </a:p>
          <a:p>
            <a:pPr marL="0" indent="0">
              <a:lnSpc>
                <a:spcPct val="110000"/>
              </a:lnSpc>
              <a:buNone/>
            </a:pPr>
            <a:endParaRPr lang="en-US" sz="1800" dirty="0">
              <a:latin typeface="Aptos Narrow" panose="020B0004020202020204" pitchFamily="34" charset="0"/>
              <a:ea typeface="ADLaM Display" panose="02010000000000000000" pitchFamily="2" charset="0"/>
              <a:cs typeface="ADLaM Display" panose="02010000000000000000" pitchFamily="2" charset="0"/>
            </a:endParaRPr>
          </a:p>
          <a:p>
            <a:pPr marL="0" indent="0">
              <a:lnSpc>
                <a:spcPct val="110000"/>
              </a:lnSpc>
              <a:buNone/>
            </a:pPr>
            <a:r>
              <a:rPr lang="en-US" sz="3100" b="1" i="1" dirty="0">
                <a:latin typeface="Aptos Narrow" panose="020B0004020202020204" pitchFamily="34" charset="0"/>
                <a:ea typeface="ADLaM Display" panose="02010000000000000000" pitchFamily="2" charset="0"/>
                <a:cs typeface="ADLaM Display" panose="02010000000000000000" pitchFamily="2" charset="0"/>
              </a:rPr>
              <a:t>How </a:t>
            </a:r>
            <a:r>
              <a:rPr lang="en-US" sz="2800" b="1" i="1" dirty="0">
                <a:latin typeface="Aptos Narrow" panose="020B0004020202020204" pitchFamily="34" charset="0"/>
                <a:ea typeface="ADLaM Display" panose="02010000000000000000" pitchFamily="2" charset="0"/>
                <a:cs typeface="ADLaM Display" panose="02010000000000000000" pitchFamily="2" charset="0"/>
              </a:rPr>
              <a:t>do my ego strengths compare to other peoples’ ego strengths?</a:t>
            </a:r>
          </a:p>
          <a:p>
            <a:pPr marL="0" indent="0">
              <a:lnSpc>
                <a:spcPct val="110000"/>
              </a:lnSpc>
              <a:buNone/>
            </a:pPr>
            <a:endParaRPr lang="en-US" sz="1600" dirty="0"/>
          </a:p>
          <a:p>
            <a:pPr>
              <a:lnSpc>
                <a:spcPct val="110000"/>
              </a:lnSpc>
            </a:pPr>
            <a:endParaRPr lang="en-US" sz="1600" dirty="0"/>
          </a:p>
          <a:p>
            <a:pPr>
              <a:lnSpc>
                <a:spcPct val="110000"/>
              </a:lnSpc>
            </a:pPr>
            <a:endParaRPr lang="en-US" sz="1600" dirty="0"/>
          </a:p>
        </p:txBody>
      </p:sp>
    </p:spTree>
    <p:extLst>
      <p:ext uri="{BB962C8B-B14F-4D97-AF65-F5344CB8AC3E}">
        <p14:creationId xmlns:p14="http://schemas.microsoft.com/office/powerpoint/2010/main" val="274896080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man meditating on a sofa">
            <a:extLst>
              <a:ext uri="{FF2B5EF4-FFF2-40B4-BE49-F238E27FC236}">
                <a16:creationId xmlns:a16="http://schemas.microsoft.com/office/drawing/2014/main" id="{5499FA65-4991-4019-EED3-8CB0A670026F}"/>
              </a:ext>
            </a:extLst>
          </p:cNvPr>
          <p:cNvPicPr>
            <a:picLocks noChangeAspect="1"/>
          </p:cNvPicPr>
          <p:nvPr/>
        </p:nvPicPr>
        <p:blipFill rotWithShape="1">
          <a:blip r:embed="rId2">
            <a:alphaModFix amt="35000"/>
          </a:blip>
          <a:srcRect t="76" b="15655"/>
          <a:stretch/>
        </p:blipFill>
        <p:spPr>
          <a:xfrm>
            <a:off x="0" y="-10"/>
            <a:ext cx="12191980" cy="6857990"/>
          </a:xfrm>
          <a:prstGeom prst="rect">
            <a:avLst/>
          </a:prstGeom>
        </p:spPr>
      </p:pic>
      <p:sp>
        <p:nvSpPr>
          <p:cNvPr id="2" name="Title 1">
            <a:extLst>
              <a:ext uri="{FF2B5EF4-FFF2-40B4-BE49-F238E27FC236}">
                <a16:creationId xmlns:a16="http://schemas.microsoft.com/office/drawing/2014/main" id="{281F0ED9-E70A-1A78-A780-BB9702D19F92}"/>
              </a:ext>
            </a:extLst>
          </p:cNvPr>
          <p:cNvSpPr>
            <a:spLocks noGrp="1"/>
          </p:cNvSpPr>
          <p:nvPr>
            <p:ph type="title"/>
          </p:nvPr>
        </p:nvSpPr>
        <p:spPr>
          <a:xfrm>
            <a:off x="1295402" y="637953"/>
            <a:ext cx="9601196" cy="1578932"/>
          </a:xfrm>
        </p:spPr>
        <p:txBody>
          <a:bodyPr>
            <a:normAutofit/>
          </a:bodyPr>
          <a:lstStyle/>
          <a:p>
            <a:r>
              <a:rPr lang="en-US" dirty="0">
                <a:solidFill>
                  <a:srgbClr val="FFFFFF"/>
                </a:solidFill>
              </a:rPr>
              <a:t>Methane </a:t>
            </a:r>
            <a:br>
              <a:rPr lang="en-US" dirty="0">
                <a:solidFill>
                  <a:srgbClr val="FFFFFF"/>
                </a:solidFill>
              </a:rPr>
            </a:br>
            <a:r>
              <a:rPr lang="en-US" dirty="0">
                <a:solidFill>
                  <a:srgbClr val="FFFFFF"/>
                </a:solidFill>
              </a:rPr>
              <a:t>A Major </a:t>
            </a:r>
            <a:r>
              <a:rPr lang="en-US" dirty="0" err="1">
                <a:solidFill>
                  <a:srgbClr val="FFFFFF"/>
                </a:solidFill>
              </a:rPr>
              <a:t>Climotoxin</a:t>
            </a:r>
            <a:endParaRPr lang="en-US" dirty="0">
              <a:solidFill>
                <a:srgbClr val="FFFFFF"/>
              </a:solidFill>
            </a:endParaRPr>
          </a:p>
        </p:txBody>
      </p:sp>
      <p:cxnSp>
        <p:nvCxnSpPr>
          <p:cNvPr id="11" name="Straight Connector 10">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F53EDD4-851A-DADC-2F84-C54BE345CCEC}"/>
              </a:ext>
            </a:extLst>
          </p:cNvPr>
          <p:cNvSpPr>
            <a:spLocks noGrp="1"/>
          </p:cNvSpPr>
          <p:nvPr>
            <p:ph idx="1"/>
          </p:nvPr>
        </p:nvSpPr>
        <p:spPr>
          <a:xfrm>
            <a:off x="680484" y="2525235"/>
            <a:ext cx="10919637" cy="3896827"/>
          </a:xfrm>
        </p:spPr>
        <p:txBody>
          <a:bodyPr>
            <a:normAutofit fontScale="62500" lnSpcReduction="20000"/>
          </a:bodyPr>
          <a:lstStyle/>
          <a:p>
            <a:r>
              <a:rPr lang="en-US" sz="3200" dirty="0">
                <a:solidFill>
                  <a:srgbClr val="FFFFFF"/>
                </a:solidFill>
              </a:rPr>
              <a:t>The Global Warming Potential of methane is 84-87, compared to CO2, which is 1.</a:t>
            </a:r>
          </a:p>
          <a:p>
            <a:r>
              <a:rPr lang="en-US" sz="3200" dirty="0">
                <a:solidFill>
                  <a:srgbClr val="FFFFFF"/>
                </a:solidFill>
              </a:rPr>
              <a:t>NASA data – in 2019 total planet methane release = 590 tons, 360 of which were from manmade sources which include cattle (enteric fermentation), decomposing landfills, fossil fuels, coal mines, rice patties.</a:t>
            </a:r>
          </a:p>
          <a:p>
            <a:r>
              <a:rPr lang="en-US" sz="3200" dirty="0">
                <a:solidFill>
                  <a:srgbClr val="FFFFFF"/>
                </a:solidFill>
              </a:rPr>
              <a:t>Burning methane reduces its </a:t>
            </a:r>
            <a:r>
              <a:rPr lang="en-US" sz="3200" dirty="0" err="1">
                <a:solidFill>
                  <a:srgbClr val="FFFFFF"/>
                </a:solidFill>
              </a:rPr>
              <a:t>climotoxicty</a:t>
            </a:r>
            <a:r>
              <a:rPr lang="en-US" sz="3200" dirty="0">
                <a:solidFill>
                  <a:srgbClr val="FFFFFF"/>
                </a:solidFill>
              </a:rPr>
              <a:t> by turning it into CO2, thereby reducing the warming impact equal to ~85 tons less of CO2 per methane ton. </a:t>
            </a:r>
          </a:p>
          <a:p>
            <a:r>
              <a:rPr lang="en-US" sz="3200" dirty="0">
                <a:solidFill>
                  <a:srgbClr val="FFFFFF"/>
                </a:solidFill>
              </a:rPr>
              <a:t>So 360 million human made methane tons times 85 equals 3.06e9 less GWP CO2 equivalent tons. In a more visual format, that is 3,024,000,000 fewer tons of warming CO2.</a:t>
            </a:r>
          </a:p>
          <a:p>
            <a:r>
              <a:rPr lang="en-US" sz="3200" dirty="0">
                <a:solidFill>
                  <a:srgbClr val="FFFFFF"/>
                </a:solidFill>
              </a:rPr>
              <a:t>US EPA estimates average automobile emits 4.6 tons of CO2 per year. The human methane release is therefore equal to 720,000,000  automobiles. </a:t>
            </a:r>
          </a:p>
          <a:p>
            <a:r>
              <a:rPr lang="en-US" sz="3200" dirty="0">
                <a:solidFill>
                  <a:srgbClr val="FFFFFF"/>
                </a:solidFill>
              </a:rPr>
              <a:t>Atmospheric methane reduction may be a more rapid way to cool the earth.</a:t>
            </a:r>
          </a:p>
          <a:p>
            <a:r>
              <a:rPr lang="en-US" sz="3200" dirty="0">
                <a:solidFill>
                  <a:srgbClr val="FFFFFF"/>
                </a:solidFill>
              </a:rPr>
              <a:t>Methane reduction is under widespread study.</a:t>
            </a:r>
          </a:p>
          <a:p>
            <a:endParaRPr lang="en-US" sz="2200" dirty="0">
              <a:solidFill>
                <a:srgbClr val="FFFFFF"/>
              </a:solidFill>
            </a:endParaRPr>
          </a:p>
          <a:p>
            <a:endParaRPr lang="en-US" sz="2200" dirty="0">
              <a:solidFill>
                <a:srgbClr val="FFFFFF"/>
              </a:solidFill>
            </a:endParaRPr>
          </a:p>
          <a:p>
            <a:endParaRPr lang="en-US" sz="2200" dirty="0">
              <a:solidFill>
                <a:srgbClr val="FFFFFF"/>
              </a:solidFill>
            </a:endParaRPr>
          </a:p>
        </p:txBody>
      </p:sp>
    </p:spTree>
    <p:extLst>
      <p:ext uri="{BB962C8B-B14F-4D97-AF65-F5344CB8AC3E}">
        <p14:creationId xmlns:p14="http://schemas.microsoft.com/office/powerpoint/2010/main" val="116084130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71" name="Rectangle 170">
            <a:extLst>
              <a:ext uri="{FF2B5EF4-FFF2-40B4-BE49-F238E27FC236}">
                <a16:creationId xmlns:a16="http://schemas.microsoft.com/office/drawing/2014/main" id="{CC892AB0-7D6D-4FC9-9105-0CB427161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a:extLst>
              <a:ext uri="{FF2B5EF4-FFF2-40B4-BE49-F238E27FC236}">
                <a16:creationId xmlns:a16="http://schemas.microsoft.com/office/drawing/2014/main" id="{807353E4-FA19-40CB-8AF8-3A8E6704B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174" name="Freeform 35">
              <a:extLst>
                <a:ext uri="{FF2B5EF4-FFF2-40B4-BE49-F238E27FC236}">
                  <a16:creationId xmlns:a16="http://schemas.microsoft.com/office/drawing/2014/main" id="{697D009D-8E70-460A-BE57-321BB0764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txBody>
            <a:bodyPr/>
            <a:lstStyle/>
            <a:p>
              <a:endParaRPr lang="en-US"/>
            </a:p>
          </p:txBody>
        </p:sp>
        <p:sp>
          <p:nvSpPr>
            <p:cNvPr id="175" name="Freeform 36">
              <a:extLst>
                <a:ext uri="{FF2B5EF4-FFF2-40B4-BE49-F238E27FC236}">
                  <a16:creationId xmlns:a16="http://schemas.microsoft.com/office/drawing/2014/main" id="{D0001F35-F282-403E-8D08-0D204D851F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txBody>
            <a:bodyPr/>
            <a:lstStyle/>
            <a:p>
              <a:endParaRPr lang="en-US"/>
            </a:p>
          </p:txBody>
        </p:sp>
        <p:sp>
          <p:nvSpPr>
            <p:cNvPr id="176" name="Freeform 38">
              <a:extLst>
                <a:ext uri="{FF2B5EF4-FFF2-40B4-BE49-F238E27FC236}">
                  <a16:creationId xmlns:a16="http://schemas.microsoft.com/office/drawing/2014/main" id="{3F8A69A2-2D15-40CD-8C14-A18643ABA5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177" name="Freeform 39">
              <a:extLst>
                <a:ext uri="{FF2B5EF4-FFF2-40B4-BE49-F238E27FC236}">
                  <a16:creationId xmlns:a16="http://schemas.microsoft.com/office/drawing/2014/main" id="{B665CA2A-9D55-4786-9343-EB4667262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txBody>
            <a:bodyPr/>
            <a:lstStyle/>
            <a:p>
              <a:endParaRPr lang="en-US"/>
            </a:p>
          </p:txBody>
        </p:sp>
        <p:sp>
          <p:nvSpPr>
            <p:cNvPr id="178" name="Freeform 40">
              <a:extLst>
                <a:ext uri="{FF2B5EF4-FFF2-40B4-BE49-F238E27FC236}">
                  <a16:creationId xmlns:a16="http://schemas.microsoft.com/office/drawing/2014/main" id="{CEE9BD85-96DF-4CDF-BC0F-C4E46062B3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179" name="Rectangle 41">
              <a:extLst>
                <a:ext uri="{FF2B5EF4-FFF2-40B4-BE49-F238E27FC236}">
                  <a16:creationId xmlns:a16="http://schemas.microsoft.com/office/drawing/2014/main" id="{6BB6F5E5-6CA3-4B20-86A7-1174D6E71F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txBody>
            <a:bodyPr/>
            <a:lstStyle/>
            <a:p>
              <a:endParaRPr lang="en-US"/>
            </a:p>
          </p:txBody>
        </p:sp>
      </p:grpSp>
      <p:grpSp>
        <p:nvGrpSpPr>
          <p:cNvPr id="181" name="Group 180">
            <a:extLst>
              <a:ext uri="{FF2B5EF4-FFF2-40B4-BE49-F238E27FC236}">
                <a16:creationId xmlns:a16="http://schemas.microsoft.com/office/drawing/2014/main" id="{0328E69E-CE3D-4110-8BF7-AD3C0C10CB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182" name="Freeform 32">
              <a:extLst>
                <a:ext uri="{FF2B5EF4-FFF2-40B4-BE49-F238E27FC236}">
                  <a16:creationId xmlns:a16="http://schemas.microsoft.com/office/drawing/2014/main" id="{30F84C80-9E12-4460-B88F-D03839F0C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txBody>
            <a:bodyPr/>
            <a:lstStyle/>
            <a:p>
              <a:endParaRPr lang="en-US"/>
            </a:p>
          </p:txBody>
        </p:sp>
        <p:sp>
          <p:nvSpPr>
            <p:cNvPr id="183" name="Freeform 33">
              <a:extLst>
                <a:ext uri="{FF2B5EF4-FFF2-40B4-BE49-F238E27FC236}">
                  <a16:creationId xmlns:a16="http://schemas.microsoft.com/office/drawing/2014/main" id="{2F84C18C-5783-48FF-9DE0-FDA327CFC4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txBody>
            <a:bodyPr/>
            <a:lstStyle/>
            <a:p>
              <a:endParaRPr lang="en-US"/>
            </a:p>
          </p:txBody>
        </p:sp>
        <p:sp>
          <p:nvSpPr>
            <p:cNvPr id="184" name="Freeform 34">
              <a:extLst>
                <a:ext uri="{FF2B5EF4-FFF2-40B4-BE49-F238E27FC236}">
                  <a16:creationId xmlns:a16="http://schemas.microsoft.com/office/drawing/2014/main" id="{08C6A855-346C-4589-9AD4-5E15BCBC7A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185" name="Freeform 37">
              <a:extLst>
                <a:ext uri="{FF2B5EF4-FFF2-40B4-BE49-F238E27FC236}">
                  <a16:creationId xmlns:a16="http://schemas.microsoft.com/office/drawing/2014/main" id="{7E64BEE6-1157-421C-A02A-47639E4D9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txBody>
            <a:bodyPr/>
            <a:lstStyle/>
            <a:p>
              <a:endParaRPr lang="en-US"/>
            </a:p>
          </p:txBody>
        </p:sp>
      </p:grpSp>
      <p:grpSp>
        <p:nvGrpSpPr>
          <p:cNvPr id="187" name="Group 186">
            <a:extLst>
              <a:ext uri="{FF2B5EF4-FFF2-40B4-BE49-F238E27FC236}">
                <a16:creationId xmlns:a16="http://schemas.microsoft.com/office/drawing/2014/main" id="{F64806C9-3599-45A7-BCFF-F762C54276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188" name="Freeform 32">
              <a:extLst>
                <a:ext uri="{FF2B5EF4-FFF2-40B4-BE49-F238E27FC236}">
                  <a16:creationId xmlns:a16="http://schemas.microsoft.com/office/drawing/2014/main" id="{41D6E755-9558-4CAA-8F56-469D231C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txBody>
            <a:bodyPr/>
            <a:lstStyle/>
            <a:p>
              <a:endParaRPr lang="en-US"/>
            </a:p>
          </p:txBody>
        </p:sp>
        <p:sp>
          <p:nvSpPr>
            <p:cNvPr id="189" name="Freeform 33">
              <a:extLst>
                <a:ext uri="{FF2B5EF4-FFF2-40B4-BE49-F238E27FC236}">
                  <a16:creationId xmlns:a16="http://schemas.microsoft.com/office/drawing/2014/main" id="{8FCD41C4-606C-446C-8C81-6353C6442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txBody>
            <a:bodyPr/>
            <a:lstStyle/>
            <a:p>
              <a:endParaRPr lang="en-US"/>
            </a:p>
          </p:txBody>
        </p:sp>
        <p:sp>
          <p:nvSpPr>
            <p:cNvPr id="190" name="Freeform 34">
              <a:extLst>
                <a:ext uri="{FF2B5EF4-FFF2-40B4-BE49-F238E27FC236}">
                  <a16:creationId xmlns:a16="http://schemas.microsoft.com/office/drawing/2014/main" id="{274CFBE4-CEA6-4C81-BB1E-83E1896771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191" name="Freeform 37">
              <a:extLst>
                <a:ext uri="{FF2B5EF4-FFF2-40B4-BE49-F238E27FC236}">
                  <a16:creationId xmlns:a16="http://schemas.microsoft.com/office/drawing/2014/main" id="{24813D3D-7B30-42F2-9065-1B40F140C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txBody>
            <a:bodyPr/>
            <a:lstStyle/>
            <a:p>
              <a:endParaRPr lang="en-US"/>
            </a:p>
          </p:txBody>
        </p:sp>
      </p:grpSp>
      <p:grpSp>
        <p:nvGrpSpPr>
          <p:cNvPr id="193" name="Group 192">
            <a:extLst>
              <a:ext uri="{FF2B5EF4-FFF2-40B4-BE49-F238E27FC236}">
                <a16:creationId xmlns:a16="http://schemas.microsoft.com/office/drawing/2014/main" id="{1287AC97-A8E8-4B45-A50A-3057A88B40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194" name="Freeform 35">
              <a:extLst>
                <a:ext uri="{FF2B5EF4-FFF2-40B4-BE49-F238E27FC236}">
                  <a16:creationId xmlns:a16="http://schemas.microsoft.com/office/drawing/2014/main" id="{57D70AA8-D36C-4DF9-B7D7-4E2C9BEFD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txBody>
            <a:bodyPr/>
            <a:lstStyle/>
            <a:p>
              <a:endParaRPr lang="en-US"/>
            </a:p>
          </p:txBody>
        </p:sp>
        <p:sp>
          <p:nvSpPr>
            <p:cNvPr id="195" name="Freeform 36">
              <a:extLst>
                <a:ext uri="{FF2B5EF4-FFF2-40B4-BE49-F238E27FC236}">
                  <a16:creationId xmlns:a16="http://schemas.microsoft.com/office/drawing/2014/main" id="{74D88556-8C5B-41AF-9FA0-92D273470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txBody>
            <a:bodyPr/>
            <a:lstStyle/>
            <a:p>
              <a:endParaRPr lang="en-US"/>
            </a:p>
          </p:txBody>
        </p:sp>
        <p:sp>
          <p:nvSpPr>
            <p:cNvPr id="196" name="Freeform 38">
              <a:extLst>
                <a:ext uri="{FF2B5EF4-FFF2-40B4-BE49-F238E27FC236}">
                  <a16:creationId xmlns:a16="http://schemas.microsoft.com/office/drawing/2014/main" id="{17E00558-8912-48C6-8202-D8A2D854B7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197" name="Freeform 39">
              <a:extLst>
                <a:ext uri="{FF2B5EF4-FFF2-40B4-BE49-F238E27FC236}">
                  <a16:creationId xmlns:a16="http://schemas.microsoft.com/office/drawing/2014/main" id="{7E4C092A-90EF-4870-97FC-C2D97FD2C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txBody>
            <a:bodyPr/>
            <a:lstStyle/>
            <a:p>
              <a:endParaRPr lang="en-US"/>
            </a:p>
          </p:txBody>
        </p:sp>
        <p:sp>
          <p:nvSpPr>
            <p:cNvPr id="198" name="Freeform 40">
              <a:extLst>
                <a:ext uri="{FF2B5EF4-FFF2-40B4-BE49-F238E27FC236}">
                  <a16:creationId xmlns:a16="http://schemas.microsoft.com/office/drawing/2014/main" id="{0C8C091A-4902-4B98-BB6B-AF6FA1174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199" name="Rectangle 41">
              <a:extLst>
                <a:ext uri="{FF2B5EF4-FFF2-40B4-BE49-F238E27FC236}">
                  <a16:creationId xmlns:a16="http://schemas.microsoft.com/office/drawing/2014/main" id="{50C57AA3-5B6E-4C49-9AE3-D130A25404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txBody>
            <a:bodyPr/>
            <a:lstStyle/>
            <a:p>
              <a:endParaRPr lang="en-US"/>
            </a:p>
          </p:txBody>
        </p:sp>
      </p:grpSp>
      <p:sp>
        <p:nvSpPr>
          <p:cNvPr id="201" name="Rectangle 200">
            <a:extLst>
              <a:ext uri="{FF2B5EF4-FFF2-40B4-BE49-F238E27FC236}">
                <a16:creationId xmlns:a16="http://schemas.microsoft.com/office/drawing/2014/main" id="{6D29BE04-4454-4832-B83F-10D001BFF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ound Diagonal Corner Rectangle 7">
            <a:extLst>
              <a:ext uri="{FF2B5EF4-FFF2-40B4-BE49-F238E27FC236}">
                <a16:creationId xmlns:a16="http://schemas.microsoft.com/office/drawing/2014/main" id="{98714CE9-3C2C-48E1-8B8F-CFB7735C4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2">
              <a:lumMod val="50000"/>
              <a:alpha val="80000"/>
            </a:schemeClr>
          </a:solidFill>
          <a:ln w="19050" cap="sq">
            <a:solidFill>
              <a:srgbClr val="FFFFFF">
                <a:alpha val="60000"/>
              </a:srgb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AEB204-6265-7095-0154-FD6B45E64CBA}"/>
              </a:ext>
            </a:extLst>
          </p:cNvPr>
          <p:cNvSpPr>
            <a:spLocks noGrp="1"/>
          </p:cNvSpPr>
          <p:nvPr>
            <p:ph type="title"/>
          </p:nvPr>
        </p:nvSpPr>
        <p:spPr>
          <a:xfrm>
            <a:off x="1577445" y="1168078"/>
            <a:ext cx="9048219" cy="1092200"/>
          </a:xfrm>
        </p:spPr>
        <p:txBody>
          <a:bodyPr anchor="ctr">
            <a:normAutofit fontScale="90000"/>
          </a:bodyPr>
          <a:lstStyle/>
          <a:p>
            <a:pPr algn="ctr"/>
            <a:r>
              <a:rPr lang="en-US" sz="2800" b="1" dirty="0">
                <a:solidFill>
                  <a:schemeClr val="accent2">
                    <a:lumMod val="40000"/>
                    <a:lumOff val="60000"/>
                  </a:schemeClr>
                </a:solidFill>
                <a:latin typeface="Abadi" panose="020B0604020104020204" pitchFamily="34" charset="0"/>
                <a:ea typeface="ADLaM Display" panose="020F0502020204030204" pitchFamily="2" charset="0"/>
                <a:cs typeface="ADLaM Display" panose="020F0502020204030204" pitchFamily="2" charset="0"/>
              </a:rPr>
              <a:t>Framing A Psychosocial Strategy to Climate Change </a:t>
            </a:r>
            <a:br>
              <a:rPr lang="en-US" sz="2800" b="1" dirty="0">
                <a:solidFill>
                  <a:schemeClr val="accent2">
                    <a:lumMod val="40000"/>
                    <a:lumOff val="60000"/>
                  </a:schemeClr>
                </a:solidFill>
                <a:latin typeface="Abadi" panose="020B0604020104020204" pitchFamily="34" charset="0"/>
                <a:ea typeface="ADLaM Display" panose="020F0502020204030204" pitchFamily="2" charset="0"/>
                <a:cs typeface="ADLaM Display" panose="020F0502020204030204" pitchFamily="2" charset="0"/>
              </a:rPr>
            </a:br>
            <a:r>
              <a:rPr lang="en-US" sz="2800" b="1" dirty="0">
                <a:solidFill>
                  <a:schemeClr val="accent2">
                    <a:lumMod val="40000"/>
                    <a:lumOff val="60000"/>
                  </a:schemeClr>
                </a:solidFill>
                <a:latin typeface="Abadi" panose="020B0604020104020204" pitchFamily="34" charset="0"/>
                <a:ea typeface="ADLaM Display" panose="020F0502020204030204" pitchFamily="2" charset="0"/>
                <a:cs typeface="ADLaM Display" panose="020F0502020204030204" pitchFamily="2" charset="0"/>
              </a:rPr>
              <a:t> </a:t>
            </a:r>
            <a:r>
              <a:rPr lang="en-US" sz="2800" b="1" i="1" dirty="0">
                <a:solidFill>
                  <a:schemeClr val="accent2">
                    <a:lumMod val="40000"/>
                    <a:lumOff val="60000"/>
                  </a:schemeClr>
                </a:solidFill>
                <a:latin typeface="Abadi" panose="020B0604020104020204" pitchFamily="34" charset="0"/>
                <a:ea typeface="ADLaM Display" panose="020F0502020204030204" pitchFamily="2" charset="0"/>
                <a:cs typeface="ADLaM Display" panose="020F0502020204030204" pitchFamily="2" charset="0"/>
              </a:rPr>
              <a:t>A Dialogue Of Our Roles</a:t>
            </a:r>
          </a:p>
        </p:txBody>
      </p:sp>
      <p:sp>
        <p:nvSpPr>
          <p:cNvPr id="3" name="Content Placeholder 2">
            <a:extLst>
              <a:ext uri="{FF2B5EF4-FFF2-40B4-BE49-F238E27FC236}">
                <a16:creationId xmlns:a16="http://schemas.microsoft.com/office/drawing/2014/main" id="{A97359A3-4896-10BD-813F-1BD8C10F3172}"/>
              </a:ext>
            </a:extLst>
          </p:cNvPr>
          <p:cNvSpPr>
            <a:spLocks noGrp="1"/>
          </p:cNvSpPr>
          <p:nvPr>
            <p:ph idx="1"/>
          </p:nvPr>
        </p:nvSpPr>
        <p:spPr>
          <a:xfrm>
            <a:off x="1577446" y="2413000"/>
            <a:ext cx="9048218" cy="3346725"/>
          </a:xfrm>
        </p:spPr>
        <p:txBody>
          <a:bodyPr anchor="ctr">
            <a:normAutofit/>
          </a:bodyPr>
          <a:lstStyle/>
          <a:p>
            <a:pPr marL="0" indent="0">
              <a:buNone/>
            </a:pPr>
            <a:r>
              <a:rPr lang="en-US" b="1" dirty="0">
                <a:solidFill>
                  <a:srgbClr val="FFFFFF"/>
                </a:solidFill>
              </a:rPr>
              <a:t>- This is </a:t>
            </a:r>
            <a:r>
              <a:rPr lang="en-US" b="1" dirty="0">
                <a:solidFill>
                  <a:schemeClr val="accent2">
                    <a:lumMod val="40000"/>
                    <a:lumOff val="60000"/>
                  </a:schemeClr>
                </a:solidFill>
              </a:rPr>
              <a:t>not about if climate change is occurring.</a:t>
            </a:r>
          </a:p>
          <a:p>
            <a:pPr marL="0" indent="0">
              <a:buNone/>
            </a:pPr>
            <a:r>
              <a:rPr lang="en-US" b="1" dirty="0">
                <a:solidFill>
                  <a:srgbClr val="FFFFFF"/>
                </a:solidFill>
              </a:rPr>
              <a:t>- This is about thinking of </a:t>
            </a:r>
            <a:r>
              <a:rPr lang="en-US" b="1" dirty="0">
                <a:solidFill>
                  <a:schemeClr val="accent2">
                    <a:lumMod val="40000"/>
                    <a:lumOff val="60000"/>
                  </a:schemeClr>
                </a:solidFill>
              </a:rPr>
              <a:t>climate change’s impact on all of us.</a:t>
            </a:r>
          </a:p>
          <a:p>
            <a:pPr marL="0" indent="0">
              <a:buNone/>
            </a:pPr>
            <a:r>
              <a:rPr lang="en-US" b="1" dirty="0">
                <a:solidFill>
                  <a:srgbClr val="FFFFFF"/>
                </a:solidFill>
              </a:rPr>
              <a:t>- We are </a:t>
            </a:r>
            <a:r>
              <a:rPr lang="en-US" b="1" dirty="0">
                <a:solidFill>
                  <a:schemeClr val="accent2">
                    <a:lumMod val="40000"/>
                    <a:lumOff val="60000"/>
                  </a:schemeClr>
                </a:solidFill>
              </a:rPr>
              <a:t>victims of climate change the same as those we treat</a:t>
            </a:r>
            <a:r>
              <a:rPr lang="en-US" b="1" dirty="0">
                <a:solidFill>
                  <a:srgbClr val="FFFFFF"/>
                </a:solidFill>
              </a:rPr>
              <a:t>.</a:t>
            </a:r>
          </a:p>
          <a:p>
            <a:pPr marL="0" indent="0">
              <a:buNone/>
            </a:pPr>
            <a:r>
              <a:rPr lang="en-US" b="1" dirty="0">
                <a:solidFill>
                  <a:srgbClr val="FFFFFF"/>
                </a:solidFill>
              </a:rPr>
              <a:t>- What we </a:t>
            </a:r>
            <a:r>
              <a:rPr lang="en-US" b="1" dirty="0">
                <a:solidFill>
                  <a:schemeClr val="accent2">
                    <a:lumMod val="75000"/>
                  </a:schemeClr>
                </a:solidFill>
              </a:rPr>
              <a:t>give others needs to be taken in by ourselves </a:t>
            </a:r>
            <a:r>
              <a:rPr lang="en-US" b="1" dirty="0">
                <a:solidFill>
                  <a:srgbClr val="FFFFFF"/>
                </a:solidFill>
              </a:rPr>
              <a:t>as well.</a:t>
            </a:r>
          </a:p>
          <a:p>
            <a:pPr marL="0" indent="0">
              <a:buNone/>
            </a:pPr>
            <a:r>
              <a:rPr lang="en-US" b="1" dirty="0">
                <a:solidFill>
                  <a:srgbClr val="FFFFFF"/>
                </a:solidFill>
              </a:rPr>
              <a:t>- Many traditional psychotherapeutic and medico-therapies help but </a:t>
            </a:r>
            <a:r>
              <a:rPr lang="en-US" b="1" dirty="0">
                <a:solidFill>
                  <a:schemeClr val="accent2">
                    <a:lumMod val="40000"/>
                    <a:lumOff val="60000"/>
                  </a:schemeClr>
                </a:solidFill>
              </a:rPr>
              <a:t>this process has a different endpoint. </a:t>
            </a:r>
          </a:p>
          <a:p>
            <a:endParaRPr lang="en-US" sz="2000" dirty="0">
              <a:solidFill>
                <a:srgbClr val="FFFFFF"/>
              </a:solidFill>
            </a:endParaRPr>
          </a:p>
        </p:txBody>
      </p:sp>
    </p:spTree>
    <p:extLst>
      <p:ext uri="{BB962C8B-B14F-4D97-AF65-F5344CB8AC3E}">
        <p14:creationId xmlns:p14="http://schemas.microsoft.com/office/powerpoint/2010/main" val="3756766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lowing blue bubbles">
            <a:extLst>
              <a:ext uri="{FF2B5EF4-FFF2-40B4-BE49-F238E27FC236}">
                <a16:creationId xmlns:a16="http://schemas.microsoft.com/office/drawing/2014/main" id="{85AB9285-576E-87B7-1F3F-4403B82ABDE9}"/>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6FF1CB95-4611-C743-3C98-7A4C9539DC7A}"/>
              </a:ext>
            </a:extLst>
          </p:cNvPr>
          <p:cNvSpPr>
            <a:spLocks noGrp="1"/>
          </p:cNvSpPr>
          <p:nvPr>
            <p:ph type="title"/>
          </p:nvPr>
        </p:nvSpPr>
        <p:spPr>
          <a:xfrm>
            <a:off x="1295402" y="982132"/>
            <a:ext cx="9601196" cy="1303867"/>
          </a:xfrm>
        </p:spPr>
        <p:txBody>
          <a:bodyPr>
            <a:normAutofit/>
          </a:bodyPr>
          <a:lstStyle/>
          <a:p>
            <a:r>
              <a:rPr lang="en-US" dirty="0">
                <a:solidFill>
                  <a:srgbClr val="FFFFFF"/>
                </a:solidFill>
              </a:rPr>
              <a:t>Greenhouse Gases</a:t>
            </a:r>
          </a:p>
        </p:txBody>
      </p:sp>
      <p:cxnSp>
        <p:nvCxnSpPr>
          <p:cNvPr id="11" name="Straight Connector 10">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76C5F55-D37E-343B-2D4E-2ADF73C52C0D}"/>
              </a:ext>
            </a:extLst>
          </p:cNvPr>
          <p:cNvSpPr>
            <a:spLocks noGrp="1"/>
          </p:cNvSpPr>
          <p:nvPr>
            <p:ph idx="1"/>
          </p:nvPr>
        </p:nvSpPr>
        <p:spPr>
          <a:xfrm>
            <a:off x="584791" y="2556932"/>
            <a:ext cx="11057860" cy="3318936"/>
          </a:xfrm>
        </p:spPr>
        <p:txBody>
          <a:bodyPr>
            <a:normAutofit lnSpcReduction="10000"/>
          </a:bodyPr>
          <a:lstStyle/>
          <a:p>
            <a:pPr marL="0" indent="0">
              <a:lnSpc>
                <a:spcPct val="90000"/>
              </a:lnSpc>
              <a:buNone/>
            </a:pPr>
            <a:r>
              <a:rPr lang="en-US" b="0" i="0" dirty="0">
                <a:solidFill>
                  <a:srgbClr val="FFFFFF"/>
                </a:solidFill>
                <a:effectLst/>
                <a:latin typeface="-apple-system"/>
              </a:rPr>
              <a:t>Atmospheric methane and CO2 molecules absorb infrared radiation reflected from the  sun warmed earth.   The energy is released but the photons are often recap</a:t>
            </a:r>
            <a:r>
              <a:rPr lang="en-US" b="0" i="0" dirty="0">
                <a:solidFill>
                  <a:srgbClr val="FFFFFF"/>
                </a:solidFill>
                <a:effectLst/>
                <a:latin typeface="-apple-system"/>
                <a:hlinkClick r:id="rId3"/>
              </a:rPr>
              <a:t>t</a:t>
            </a:r>
            <a:r>
              <a:rPr lang="en-US" b="0" i="0" dirty="0">
                <a:solidFill>
                  <a:srgbClr val="FFFFFF"/>
                </a:solidFill>
                <a:effectLst/>
                <a:latin typeface="-apple-system"/>
              </a:rPr>
              <a:t>ured by other CO2 molecules</a:t>
            </a:r>
            <a:r>
              <a:rPr lang="en-US" dirty="0">
                <a:solidFill>
                  <a:srgbClr val="FFFFFF"/>
                </a:solidFill>
                <a:latin typeface="-apple-system"/>
              </a:rPr>
              <a:t>. This is known as radiative forcing, and it adds to global warming. More CO2 means more molecules to continue to capture, and is a recycling, of sorts, of photons and heat. The heat then radiates down to earth.</a:t>
            </a:r>
            <a:endParaRPr lang="en-US" b="0" i="0" dirty="0">
              <a:solidFill>
                <a:srgbClr val="FFFFFF"/>
              </a:solidFill>
              <a:effectLst/>
              <a:latin typeface="-apple-system"/>
            </a:endParaRPr>
          </a:p>
          <a:p>
            <a:pPr marL="0" indent="0">
              <a:lnSpc>
                <a:spcPct val="90000"/>
              </a:lnSpc>
              <a:buNone/>
            </a:pPr>
            <a:r>
              <a:rPr lang="en-US" dirty="0">
                <a:solidFill>
                  <a:srgbClr val="FFFFFF"/>
                </a:solidFill>
                <a:latin typeface="-apple-system"/>
              </a:rPr>
              <a:t>Chemical </a:t>
            </a:r>
            <a:r>
              <a:rPr lang="en-US" b="0" i="0" dirty="0">
                <a:solidFill>
                  <a:srgbClr val="FFFFFF"/>
                </a:solidFill>
                <a:effectLst/>
                <a:latin typeface="-apple-system"/>
              </a:rPr>
              <a:t>bonds </a:t>
            </a:r>
            <a:r>
              <a:rPr lang="en-US" dirty="0">
                <a:solidFill>
                  <a:srgbClr val="FFFFFF"/>
                </a:solidFill>
                <a:latin typeface="-apple-system"/>
              </a:rPr>
              <a:t>t</a:t>
            </a:r>
            <a:r>
              <a:rPr lang="en-US" b="0" i="0" dirty="0">
                <a:solidFill>
                  <a:srgbClr val="FFFFFF"/>
                </a:solidFill>
                <a:effectLst/>
                <a:latin typeface="-apple-system"/>
              </a:rPr>
              <a:t>rap the energy, which would otherwise go into space. But methane very strongly holds the heat, more than CO2, so allowing heat to further </a:t>
            </a:r>
            <a:r>
              <a:rPr lang="en-US" dirty="0">
                <a:solidFill>
                  <a:srgbClr val="FFFFFF"/>
                </a:solidFill>
                <a:latin typeface="-apple-system"/>
              </a:rPr>
              <a:t>accumulate.</a:t>
            </a:r>
            <a:endParaRPr lang="en-US" b="0" i="0" dirty="0">
              <a:solidFill>
                <a:srgbClr val="FFFFFF"/>
              </a:solidFill>
              <a:effectLst/>
              <a:latin typeface="-apple-system"/>
            </a:endParaRPr>
          </a:p>
          <a:p>
            <a:pPr marL="0" indent="0">
              <a:lnSpc>
                <a:spcPct val="90000"/>
              </a:lnSpc>
              <a:buNone/>
            </a:pPr>
            <a:r>
              <a:rPr lang="en-US" dirty="0">
                <a:solidFill>
                  <a:srgbClr val="FFFFFF"/>
                </a:solidFill>
                <a:latin typeface="-apple-system"/>
              </a:rPr>
              <a:t>Fewer molecules mean less heat can be captured, and so it is released back to space. The earth then cools.</a:t>
            </a:r>
            <a:endParaRPr lang="en-US" b="0" i="0" dirty="0">
              <a:solidFill>
                <a:srgbClr val="FFFFFF"/>
              </a:solidFill>
              <a:effectLst/>
              <a:latin typeface="-apple-system"/>
            </a:endParaRPr>
          </a:p>
          <a:p>
            <a:pPr>
              <a:lnSpc>
                <a:spcPct val="90000"/>
              </a:lnSpc>
            </a:pPr>
            <a:endParaRPr lang="en-US" sz="2200" b="0" i="0" dirty="0">
              <a:solidFill>
                <a:srgbClr val="FFFFFF"/>
              </a:solidFill>
              <a:effectLst/>
              <a:latin typeface="-apple-system"/>
            </a:endParaRPr>
          </a:p>
        </p:txBody>
      </p:sp>
    </p:spTree>
    <p:extLst>
      <p:ext uri="{BB962C8B-B14F-4D97-AF65-F5344CB8AC3E}">
        <p14:creationId xmlns:p14="http://schemas.microsoft.com/office/powerpoint/2010/main" val="408038423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C543-8CC7-0BD5-1A8C-134922721628}"/>
              </a:ext>
            </a:extLst>
          </p:cNvPr>
          <p:cNvSpPr>
            <a:spLocks noGrp="1"/>
          </p:cNvSpPr>
          <p:nvPr>
            <p:ph type="title"/>
          </p:nvPr>
        </p:nvSpPr>
        <p:spPr>
          <a:xfrm>
            <a:off x="416258" y="1093380"/>
            <a:ext cx="2708342" cy="4671240"/>
          </a:xfrm>
        </p:spPr>
        <p:txBody>
          <a:bodyPr anchor="ctr">
            <a:normAutofit/>
          </a:bodyPr>
          <a:lstStyle/>
          <a:p>
            <a:pPr algn="r"/>
            <a:r>
              <a:rPr lang="en-US" sz="3200" dirty="0">
                <a:solidFill>
                  <a:schemeClr val="tx1"/>
                </a:solidFill>
              </a:rPr>
              <a:t>What Do You Think</a:t>
            </a:r>
            <a:r>
              <a:rPr lang="en-US" sz="2800" dirty="0">
                <a:solidFill>
                  <a:schemeClr val="tx1"/>
                </a:solidFill>
              </a:rPr>
              <a:t>?</a:t>
            </a:r>
          </a:p>
        </p:txBody>
      </p:sp>
      <p:sp>
        <p:nvSpPr>
          <p:cNvPr id="3" name="Content Placeholder 2">
            <a:extLst>
              <a:ext uri="{FF2B5EF4-FFF2-40B4-BE49-F238E27FC236}">
                <a16:creationId xmlns:a16="http://schemas.microsoft.com/office/drawing/2014/main" id="{2AD15415-BDB2-1E27-FBBF-43EC7B354D98}"/>
              </a:ext>
            </a:extLst>
          </p:cNvPr>
          <p:cNvSpPr>
            <a:spLocks noGrp="1"/>
          </p:cNvSpPr>
          <p:nvPr>
            <p:ph idx="1"/>
          </p:nvPr>
        </p:nvSpPr>
        <p:spPr>
          <a:xfrm>
            <a:off x="3471531" y="2824766"/>
            <a:ext cx="8033082" cy="2524259"/>
          </a:xfrm>
        </p:spPr>
        <p:txBody>
          <a:bodyPr anchor="ctr">
            <a:normAutofit fontScale="70000" lnSpcReduction="20000"/>
          </a:bodyPr>
          <a:lstStyle/>
          <a:p>
            <a:pPr marL="0" indent="0">
              <a:buNone/>
            </a:pPr>
            <a:r>
              <a:rPr lang="en-US" sz="2800" dirty="0">
                <a:latin typeface="Amasis MT Pro" panose="020F0502020204030204" pitchFamily="18" charset="0"/>
              </a:rPr>
              <a:t>Why would someone deny climate change given the data?</a:t>
            </a:r>
          </a:p>
          <a:p>
            <a:pPr marL="0" indent="0">
              <a:buNone/>
            </a:pPr>
            <a:r>
              <a:rPr lang="en-US" sz="2800" dirty="0">
                <a:latin typeface="Amasis MT Pro" panose="020F0502020204030204" pitchFamily="18" charset="0"/>
              </a:rPr>
              <a:t>Why do people not think that they too need to make changes to help mitigate the problem? Perhaps they see it as the next generation’s problem, or that science will somehow figure it out, or that we are all doomed anyway, so why not just be a hedonist?</a:t>
            </a:r>
          </a:p>
          <a:p>
            <a:pPr marL="0" indent="0">
              <a:buNone/>
            </a:pPr>
            <a:r>
              <a:rPr lang="en-US" sz="2800" dirty="0">
                <a:latin typeface="Amasis MT Pro" panose="020F0502020204030204" pitchFamily="18" charset="0"/>
              </a:rPr>
              <a:t>If these thought holders develop </a:t>
            </a:r>
            <a:r>
              <a:rPr lang="en-US" sz="2800" dirty="0" err="1">
                <a:latin typeface="Amasis MT Pro" panose="020F0502020204030204" pitchFamily="18" charset="0"/>
              </a:rPr>
              <a:t>solastalgia</a:t>
            </a:r>
            <a:r>
              <a:rPr lang="en-US" sz="2800" dirty="0">
                <a:latin typeface="Amasis MT Pro" panose="020F0502020204030204" pitchFamily="18" charset="0"/>
              </a:rPr>
              <a:t>, how do we approach it? </a:t>
            </a:r>
          </a:p>
          <a:p>
            <a:pPr marL="0" indent="0">
              <a:buNone/>
            </a:pPr>
            <a:r>
              <a:rPr lang="en-US" sz="2800" dirty="0">
                <a:latin typeface="Amasis MT Pro" panose="020F0502020204030204" pitchFamily="18" charset="0"/>
              </a:rPr>
              <a:t>Sometimes the reality is not accepted until land sinks or agricultural systems change?</a:t>
            </a:r>
          </a:p>
          <a:p>
            <a:endParaRPr lang="en-US" dirty="0"/>
          </a:p>
          <a:p>
            <a:pPr lvl="1"/>
            <a:endParaRPr lang="en-US" dirty="0"/>
          </a:p>
          <a:p>
            <a:endParaRPr lang="en-US" dirty="0"/>
          </a:p>
        </p:txBody>
      </p:sp>
    </p:spTree>
    <p:extLst>
      <p:ext uri="{BB962C8B-B14F-4D97-AF65-F5344CB8AC3E}">
        <p14:creationId xmlns:p14="http://schemas.microsoft.com/office/powerpoint/2010/main" val="25067755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Magnifying glass and question mark">
            <a:extLst>
              <a:ext uri="{FF2B5EF4-FFF2-40B4-BE49-F238E27FC236}">
                <a16:creationId xmlns:a16="http://schemas.microsoft.com/office/drawing/2014/main" id="{B6142075-89E0-6072-564F-2572D4EE14BB}"/>
              </a:ext>
            </a:extLst>
          </p:cNvPr>
          <p:cNvPicPr>
            <a:picLocks noChangeAspect="1"/>
          </p:cNvPicPr>
          <p:nvPr/>
        </p:nvPicPr>
        <p:blipFill rotWithShape="1">
          <a:blip r:embed="rId2"/>
          <a:srcRect l="38191" r="29309"/>
          <a:stretch/>
        </p:blipFill>
        <p:spPr>
          <a:xfrm>
            <a:off x="8453229" y="10"/>
            <a:ext cx="3962401" cy="6857990"/>
          </a:xfrm>
          <a:prstGeom prst="rect">
            <a:avLst/>
          </a:prstGeom>
        </p:spPr>
      </p:pic>
      <p:sp>
        <p:nvSpPr>
          <p:cNvPr id="2" name="Title 1">
            <a:extLst>
              <a:ext uri="{FF2B5EF4-FFF2-40B4-BE49-F238E27FC236}">
                <a16:creationId xmlns:a16="http://schemas.microsoft.com/office/drawing/2014/main" id="{9250A24F-1EA8-28D7-EA80-CA70C58B7684}"/>
              </a:ext>
            </a:extLst>
          </p:cNvPr>
          <p:cNvSpPr>
            <a:spLocks noGrp="1"/>
          </p:cNvSpPr>
          <p:nvPr>
            <p:ph type="title"/>
          </p:nvPr>
        </p:nvSpPr>
        <p:spPr>
          <a:xfrm>
            <a:off x="541867" y="787400"/>
            <a:ext cx="7145866" cy="778933"/>
          </a:xfrm>
        </p:spPr>
        <p:txBody>
          <a:bodyPr anchor="ctr">
            <a:noAutofit/>
          </a:bodyPr>
          <a:lstStyle/>
          <a:p>
            <a:pPr>
              <a:lnSpc>
                <a:spcPct val="90000"/>
              </a:lnSpc>
            </a:pPr>
            <a:r>
              <a:rPr lang="en-US" sz="3200" dirty="0">
                <a:solidFill>
                  <a:srgbClr val="FEFFFF"/>
                </a:solidFill>
              </a:rPr>
              <a:t>When and how do we non-fatalistically treat both the symptoms and the cause? </a:t>
            </a:r>
            <a:br>
              <a:rPr lang="en-US" sz="3200" dirty="0">
                <a:solidFill>
                  <a:srgbClr val="FEFFFF"/>
                </a:solidFill>
              </a:rPr>
            </a:br>
            <a:r>
              <a:rPr lang="en-US" sz="3200" b="1" i="1" dirty="0">
                <a:solidFill>
                  <a:srgbClr val="FEFFFF"/>
                </a:solidFill>
              </a:rPr>
              <a:t>The ennui risk</a:t>
            </a:r>
          </a:p>
        </p:txBody>
      </p:sp>
      <p:sp>
        <p:nvSpPr>
          <p:cNvPr id="3" name="Content Placeholder 2">
            <a:extLst>
              <a:ext uri="{FF2B5EF4-FFF2-40B4-BE49-F238E27FC236}">
                <a16:creationId xmlns:a16="http://schemas.microsoft.com/office/drawing/2014/main" id="{3852CF60-CB4C-6C19-E5EF-D24FD8BC6723}"/>
              </a:ext>
            </a:extLst>
          </p:cNvPr>
          <p:cNvSpPr>
            <a:spLocks noGrp="1"/>
          </p:cNvSpPr>
          <p:nvPr>
            <p:ph idx="1"/>
          </p:nvPr>
        </p:nvSpPr>
        <p:spPr>
          <a:xfrm>
            <a:off x="541866" y="2310848"/>
            <a:ext cx="7772217" cy="4248978"/>
          </a:xfrm>
        </p:spPr>
        <p:txBody>
          <a:bodyPr>
            <a:normAutofit/>
          </a:bodyPr>
          <a:lstStyle/>
          <a:p>
            <a:pPr marL="0" indent="0">
              <a:buNone/>
            </a:pPr>
            <a:r>
              <a:rPr lang="en-US" sz="2000" dirty="0">
                <a:solidFill>
                  <a:srgbClr val="FEFFFF"/>
                </a:solidFill>
              </a:rPr>
              <a:t>How to react that now  we will probably not prevent the endpoint in the manner we want.</a:t>
            </a:r>
          </a:p>
          <a:p>
            <a:pPr marL="0" indent="0">
              <a:buNone/>
            </a:pPr>
            <a:r>
              <a:rPr lang="en-US" sz="2000" dirty="0">
                <a:solidFill>
                  <a:srgbClr val="FEFFFF"/>
                </a:solidFill>
              </a:rPr>
              <a:t>We must focus more on the degree of personal behavioral changes.</a:t>
            </a:r>
          </a:p>
          <a:p>
            <a:pPr marL="0" indent="0">
              <a:buNone/>
            </a:pPr>
            <a:r>
              <a:rPr lang="en-US" sz="2000" dirty="0">
                <a:solidFill>
                  <a:srgbClr val="FEFFFF"/>
                </a:solidFill>
              </a:rPr>
              <a:t>Talk about the earth’s workload, meaning our population size and our ongoing expectations to allow our unending pleasures? </a:t>
            </a:r>
          </a:p>
          <a:p>
            <a:pPr marL="0" indent="0">
              <a:buNone/>
            </a:pPr>
            <a:r>
              <a:rPr lang="en-US" sz="2000" dirty="0">
                <a:solidFill>
                  <a:srgbClr val="FEFFFF"/>
                </a:solidFill>
              </a:rPr>
              <a:t>How to we deal with the reality that things may have been less bad with earlier actions, and with less political control of the corrective process? “Why were they so political or short sighted or cheap about this?”</a:t>
            </a:r>
          </a:p>
        </p:txBody>
      </p:sp>
    </p:spTree>
    <p:extLst>
      <p:ext uri="{BB962C8B-B14F-4D97-AF65-F5344CB8AC3E}">
        <p14:creationId xmlns:p14="http://schemas.microsoft.com/office/powerpoint/2010/main" val="388548338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grpSp>
      <p:sp>
        <p:nvSpPr>
          <p:cNvPr id="2" name="Title 1">
            <a:extLst>
              <a:ext uri="{FF2B5EF4-FFF2-40B4-BE49-F238E27FC236}">
                <a16:creationId xmlns:a16="http://schemas.microsoft.com/office/drawing/2014/main" id="{37FEC5B6-8451-2C95-5CC0-A5E58FA08B60}"/>
              </a:ext>
            </a:extLst>
          </p:cNvPr>
          <p:cNvSpPr>
            <a:spLocks noGrp="1"/>
          </p:cNvSpPr>
          <p:nvPr>
            <p:ph type="title"/>
          </p:nvPr>
        </p:nvSpPr>
        <p:spPr>
          <a:xfrm>
            <a:off x="836247" y="1085549"/>
            <a:ext cx="3430947" cy="4686903"/>
          </a:xfrm>
        </p:spPr>
        <p:txBody>
          <a:bodyPr anchor="ctr">
            <a:normAutofit/>
          </a:bodyPr>
          <a:lstStyle/>
          <a:p>
            <a:pPr algn="r"/>
            <a:r>
              <a:rPr lang="en-US" sz="4400" dirty="0">
                <a:solidFill>
                  <a:schemeClr val="tx1"/>
                </a:solidFill>
              </a:rPr>
              <a:t>A few thoughts</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33EADAD-3AFA-7568-A06A-4D9546563576}"/>
              </a:ext>
            </a:extLst>
          </p:cNvPr>
          <p:cNvSpPr>
            <a:spLocks noGrp="1"/>
          </p:cNvSpPr>
          <p:nvPr>
            <p:ph idx="1"/>
          </p:nvPr>
        </p:nvSpPr>
        <p:spPr>
          <a:xfrm>
            <a:off x="5041399" y="1237421"/>
            <a:ext cx="5579707" cy="4974535"/>
          </a:xfrm>
        </p:spPr>
        <p:txBody>
          <a:bodyPr anchor="ctr">
            <a:normAutofit/>
          </a:bodyPr>
          <a:lstStyle/>
          <a:p>
            <a:pPr marL="0" indent="0">
              <a:buNone/>
            </a:pPr>
            <a:r>
              <a:rPr lang="en-US" b="1" dirty="0">
                <a:solidFill>
                  <a:schemeClr val="tx1"/>
                </a:solidFill>
              </a:rPr>
              <a:t>F</a:t>
            </a:r>
            <a:r>
              <a:rPr lang="en-US" sz="2000" b="1" dirty="0">
                <a:solidFill>
                  <a:schemeClr val="tx1"/>
                </a:solidFill>
              </a:rPr>
              <a:t>or years, those of us making these warnings were </a:t>
            </a:r>
            <a:r>
              <a:rPr lang="en-US" sz="2000" b="1" dirty="0" err="1">
                <a:solidFill>
                  <a:schemeClr val="tx1"/>
                </a:solidFill>
              </a:rPr>
              <a:t>ridicluded</a:t>
            </a:r>
            <a:r>
              <a:rPr lang="en-US" sz="2000" b="1" dirty="0">
                <a:solidFill>
                  <a:schemeClr val="tx1"/>
                </a:solidFill>
              </a:rPr>
              <a:t>  and called tree huggers, killjoys, spoilsports, pessimists, weak worry warts, etc.</a:t>
            </a:r>
          </a:p>
          <a:p>
            <a:pPr marL="0" indent="0">
              <a:buNone/>
            </a:pPr>
            <a:r>
              <a:rPr lang="en-US" sz="2000" b="1" dirty="0">
                <a:solidFill>
                  <a:schemeClr val="tx1"/>
                </a:solidFill>
              </a:rPr>
              <a:t>Frame this denial in egocentric terms. </a:t>
            </a:r>
          </a:p>
          <a:p>
            <a:pPr marL="0" indent="0">
              <a:buNone/>
            </a:pPr>
            <a:r>
              <a:rPr lang="en-US" sz="2000" b="1" dirty="0">
                <a:solidFill>
                  <a:schemeClr val="tx1"/>
                </a:solidFill>
              </a:rPr>
              <a:t>The three common steps to advancement – i.e., the real de facto ‘scientific method’ - </a:t>
            </a:r>
          </a:p>
          <a:p>
            <a:pPr lvl="2"/>
            <a:r>
              <a:rPr lang="en-US" sz="2000" b="1" dirty="0">
                <a:solidFill>
                  <a:schemeClr val="tx1"/>
                </a:solidFill>
              </a:rPr>
              <a:t>That’s impossible, wrong, or crazy.</a:t>
            </a:r>
          </a:p>
          <a:p>
            <a:pPr lvl="2"/>
            <a:r>
              <a:rPr lang="en-US" sz="2000" b="1" dirty="0">
                <a:solidFill>
                  <a:schemeClr val="tx1"/>
                </a:solidFill>
              </a:rPr>
              <a:t>Then, well, ok, that might make sense.</a:t>
            </a:r>
          </a:p>
          <a:p>
            <a:pPr lvl="2"/>
            <a:r>
              <a:rPr lang="en-US" sz="2000" b="1" dirty="0">
                <a:solidFill>
                  <a:schemeClr val="tx1"/>
                </a:solidFill>
              </a:rPr>
              <a:t>Finally,  but of course, it’s so oblivious…why did we miss it?</a:t>
            </a:r>
          </a:p>
          <a:p>
            <a:pPr lvl="2"/>
            <a:endParaRPr lang="en-US"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267186248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29" name="Picture 28" descr="View of earth from space">
            <a:extLst>
              <a:ext uri="{FF2B5EF4-FFF2-40B4-BE49-F238E27FC236}">
                <a16:creationId xmlns:a16="http://schemas.microsoft.com/office/drawing/2014/main" id="{8221D907-B658-4868-8A89-ECB4161A58EB}"/>
              </a:ext>
            </a:extLst>
          </p:cNvPr>
          <p:cNvPicPr>
            <a:picLocks noChangeAspect="1"/>
          </p:cNvPicPr>
          <p:nvPr/>
        </p:nvPicPr>
        <p:blipFill rotWithShape="1">
          <a:blip r:embed="rId2"/>
          <a:srcRect l="33313" r="34621"/>
          <a:stretch/>
        </p:blipFill>
        <p:spPr>
          <a:xfrm>
            <a:off x="8229598" y="10"/>
            <a:ext cx="3962401" cy="6857990"/>
          </a:xfrm>
          <a:prstGeom prst="rect">
            <a:avLst/>
          </a:prstGeom>
        </p:spPr>
      </p:pic>
      <p:sp>
        <p:nvSpPr>
          <p:cNvPr id="2" name="Title 1">
            <a:extLst>
              <a:ext uri="{FF2B5EF4-FFF2-40B4-BE49-F238E27FC236}">
                <a16:creationId xmlns:a16="http://schemas.microsoft.com/office/drawing/2014/main" id="{F2489CA1-564E-082A-CD01-83C78DD09CC7}"/>
              </a:ext>
            </a:extLst>
          </p:cNvPr>
          <p:cNvSpPr>
            <a:spLocks noGrp="1"/>
          </p:cNvSpPr>
          <p:nvPr>
            <p:ph type="title"/>
          </p:nvPr>
        </p:nvSpPr>
        <p:spPr>
          <a:xfrm>
            <a:off x="541867" y="787400"/>
            <a:ext cx="7145866" cy="778933"/>
          </a:xfrm>
        </p:spPr>
        <p:txBody>
          <a:bodyPr anchor="ctr">
            <a:normAutofit/>
          </a:bodyPr>
          <a:lstStyle/>
          <a:p>
            <a:r>
              <a:rPr lang="en-US" sz="3000" b="1" dirty="0">
                <a:solidFill>
                  <a:srgbClr val="FFFF00"/>
                </a:solidFill>
              </a:rPr>
              <a:t>Framing Climate Change – The 5 Tiers</a:t>
            </a:r>
          </a:p>
        </p:txBody>
      </p:sp>
      <p:sp>
        <p:nvSpPr>
          <p:cNvPr id="30" name="Content Placeholder 2">
            <a:extLst>
              <a:ext uri="{FF2B5EF4-FFF2-40B4-BE49-F238E27FC236}">
                <a16:creationId xmlns:a16="http://schemas.microsoft.com/office/drawing/2014/main" id="{ADCD4454-8B82-9948-02E8-227E894EF1BE}"/>
              </a:ext>
            </a:extLst>
          </p:cNvPr>
          <p:cNvSpPr>
            <a:spLocks noGrp="1"/>
          </p:cNvSpPr>
          <p:nvPr>
            <p:ph idx="1"/>
          </p:nvPr>
        </p:nvSpPr>
        <p:spPr>
          <a:xfrm>
            <a:off x="541866" y="2032000"/>
            <a:ext cx="7145867" cy="3879222"/>
          </a:xfrm>
        </p:spPr>
        <p:txBody>
          <a:bodyPr>
            <a:normAutofit fontScale="85000" lnSpcReduction="20000"/>
          </a:bodyPr>
          <a:lstStyle/>
          <a:p>
            <a:pPr marL="514350" indent="-514350">
              <a:buAutoNum type="arabicPeriod"/>
            </a:pPr>
            <a:r>
              <a:rPr lang="en-US" b="1" dirty="0">
                <a:solidFill>
                  <a:srgbClr val="FFFF00"/>
                </a:solidFill>
              </a:rPr>
              <a:t>The political system must endorse and legislate such that climate change necessities are not hindered by inadequate, archaic, mercenary, or short-term political policies and laws. Great care is needed to prevent or bravely reveal proffered projects that are actually political – scientific synthesis or pseudoscience.</a:t>
            </a:r>
          </a:p>
          <a:p>
            <a:pPr marL="514350" indent="-514350">
              <a:buAutoNum type="arabicPeriod"/>
            </a:pPr>
            <a:r>
              <a:rPr lang="en-US" b="1" dirty="0">
                <a:solidFill>
                  <a:srgbClr val="FFFF00"/>
                </a:solidFill>
              </a:rPr>
              <a:t>The economic system must modify itself in concert with the realistic and necessary changes in the economy to accommodate climate change needs. Much of our economy rests on how we consume things. Laws will not necessarily change the activity or influence the economic tier.</a:t>
            </a:r>
          </a:p>
          <a:p>
            <a:endParaRPr lang="en-US" dirty="0">
              <a:solidFill>
                <a:srgbClr val="FEFFFF"/>
              </a:solidFill>
            </a:endParaRPr>
          </a:p>
        </p:txBody>
      </p:sp>
    </p:spTree>
    <p:extLst>
      <p:ext uri="{BB962C8B-B14F-4D97-AF65-F5344CB8AC3E}">
        <p14:creationId xmlns:p14="http://schemas.microsoft.com/office/powerpoint/2010/main" val="138854365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Outer space photo of the earth with the night terminator">
            <a:extLst>
              <a:ext uri="{FF2B5EF4-FFF2-40B4-BE49-F238E27FC236}">
                <a16:creationId xmlns:a16="http://schemas.microsoft.com/office/drawing/2014/main" id="{9812306F-A20B-41DB-6FC8-A79726DB49CD}"/>
              </a:ext>
            </a:extLst>
          </p:cNvPr>
          <p:cNvPicPr>
            <a:picLocks noChangeAspect="1"/>
          </p:cNvPicPr>
          <p:nvPr/>
        </p:nvPicPr>
        <p:blipFill rotWithShape="1">
          <a:blip r:embed="rId2"/>
          <a:srcRect l="46327" r="15539" b="-1"/>
          <a:stretch/>
        </p:blipFill>
        <p:spPr>
          <a:xfrm>
            <a:off x="8229598" y="10"/>
            <a:ext cx="3962401" cy="6857990"/>
          </a:xfrm>
          <a:prstGeom prst="rect">
            <a:avLst/>
          </a:prstGeom>
        </p:spPr>
      </p:pic>
      <p:sp>
        <p:nvSpPr>
          <p:cNvPr id="2" name="Title 1">
            <a:extLst>
              <a:ext uri="{FF2B5EF4-FFF2-40B4-BE49-F238E27FC236}">
                <a16:creationId xmlns:a16="http://schemas.microsoft.com/office/drawing/2014/main" id="{FC91496B-D405-1863-4852-10BA533D7B66}"/>
              </a:ext>
            </a:extLst>
          </p:cNvPr>
          <p:cNvSpPr>
            <a:spLocks noGrp="1"/>
          </p:cNvSpPr>
          <p:nvPr>
            <p:ph type="title"/>
          </p:nvPr>
        </p:nvSpPr>
        <p:spPr>
          <a:xfrm>
            <a:off x="541867" y="787400"/>
            <a:ext cx="7145866" cy="778933"/>
          </a:xfrm>
        </p:spPr>
        <p:txBody>
          <a:bodyPr anchor="ctr">
            <a:normAutofit/>
          </a:bodyPr>
          <a:lstStyle/>
          <a:p>
            <a:pPr>
              <a:lnSpc>
                <a:spcPct val="90000"/>
              </a:lnSpc>
            </a:pPr>
            <a:r>
              <a:rPr lang="en-US" sz="2700" b="1" dirty="0">
                <a:solidFill>
                  <a:srgbClr val="FFFF00"/>
                </a:solidFill>
              </a:rPr>
              <a:t>Framing Climate Change –The 5 Tiers</a:t>
            </a:r>
          </a:p>
        </p:txBody>
      </p:sp>
      <p:sp>
        <p:nvSpPr>
          <p:cNvPr id="3" name="Content Placeholder 2">
            <a:extLst>
              <a:ext uri="{FF2B5EF4-FFF2-40B4-BE49-F238E27FC236}">
                <a16:creationId xmlns:a16="http://schemas.microsoft.com/office/drawing/2014/main" id="{84D3DD5F-51CA-5487-EE6B-076BFC828223}"/>
              </a:ext>
            </a:extLst>
          </p:cNvPr>
          <p:cNvSpPr>
            <a:spLocks noGrp="1"/>
          </p:cNvSpPr>
          <p:nvPr>
            <p:ph idx="1"/>
          </p:nvPr>
        </p:nvSpPr>
        <p:spPr>
          <a:xfrm>
            <a:off x="541866" y="2032000"/>
            <a:ext cx="7503860" cy="3879222"/>
          </a:xfrm>
        </p:spPr>
        <p:txBody>
          <a:bodyPr>
            <a:noAutofit/>
          </a:bodyPr>
          <a:lstStyle/>
          <a:p>
            <a:pPr marL="0" indent="0">
              <a:lnSpc>
                <a:spcPct val="90000"/>
              </a:lnSpc>
              <a:buNone/>
            </a:pPr>
            <a:r>
              <a:rPr lang="en-US" sz="2000" b="1" dirty="0">
                <a:solidFill>
                  <a:srgbClr val="FFFF00"/>
                </a:solidFill>
              </a:rPr>
              <a:t>3. There must be scientifically solid research to identify and falsify the proffering of all changes – human’s and nature’s – into our biosphere. Then we need solid and sound mechanisms to mitigate the human climate change impacts on the earth from our lifestyles.</a:t>
            </a:r>
          </a:p>
          <a:p>
            <a:pPr marL="0" indent="0">
              <a:lnSpc>
                <a:spcPct val="90000"/>
              </a:lnSpc>
              <a:buNone/>
            </a:pPr>
            <a:r>
              <a:rPr lang="en-US" sz="2000" b="1" dirty="0">
                <a:solidFill>
                  <a:srgbClr val="FFFF00"/>
                </a:solidFill>
              </a:rPr>
              <a:t>4. Each of us must study and accordingly modify our own consumption patterns. It is often a matter of inconvenience, with perhaps some financial costs, to meet the requirements.</a:t>
            </a:r>
          </a:p>
          <a:p>
            <a:pPr marL="0" indent="0">
              <a:lnSpc>
                <a:spcPct val="90000"/>
              </a:lnSpc>
              <a:buNone/>
            </a:pPr>
            <a:r>
              <a:rPr lang="en-US" sz="2000" b="1" dirty="0">
                <a:solidFill>
                  <a:srgbClr val="FFFF00"/>
                </a:solidFill>
              </a:rPr>
              <a:t>5. The community at large, and other proponents of our consuming and interactive lifestyles, must better understand the impact of climate change on all our routines, including ourselves. This includes the interim mental health realities of an existential change that cannot be stopped though it may be </a:t>
            </a:r>
            <a:r>
              <a:rPr lang="en-US" sz="2000" b="1" dirty="0" err="1">
                <a:solidFill>
                  <a:srgbClr val="FFFF00"/>
                </a:solidFill>
              </a:rPr>
              <a:t>allyed</a:t>
            </a:r>
            <a:r>
              <a:rPr lang="en-US" sz="2000" b="1" dirty="0">
                <a:solidFill>
                  <a:srgbClr val="FFFF00"/>
                </a:solidFill>
              </a:rPr>
              <a:t>.</a:t>
            </a:r>
          </a:p>
        </p:txBody>
      </p:sp>
    </p:spTree>
    <p:extLst>
      <p:ext uri="{BB962C8B-B14F-4D97-AF65-F5344CB8AC3E}">
        <p14:creationId xmlns:p14="http://schemas.microsoft.com/office/powerpoint/2010/main" val="397570514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6D5016-0292-CDF2-FD6C-0BF656A3C005}"/>
              </a:ext>
            </a:extLst>
          </p:cNvPr>
          <p:cNvSpPr>
            <a:spLocks noGrp="1"/>
          </p:cNvSpPr>
          <p:nvPr>
            <p:ph type="title"/>
          </p:nvPr>
        </p:nvSpPr>
        <p:spPr>
          <a:xfrm>
            <a:off x="913795" y="609600"/>
            <a:ext cx="10353761" cy="1326321"/>
          </a:xfrm>
        </p:spPr>
        <p:txBody>
          <a:bodyPr>
            <a:normAutofit/>
          </a:bodyPr>
          <a:lstStyle/>
          <a:p>
            <a:r>
              <a:rPr lang="en-US" dirty="0"/>
              <a:t>Tier 5 Treatment </a:t>
            </a:r>
            <a:br>
              <a:rPr lang="en-US" dirty="0"/>
            </a:br>
            <a:r>
              <a:rPr lang="en-US" dirty="0"/>
              <a:t>Details to start</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1CEA74-FB0F-EE54-CB2B-59BDD41F77CB}"/>
              </a:ext>
            </a:extLst>
          </p:cNvPr>
          <p:cNvSpPr>
            <a:spLocks noGrp="1"/>
          </p:cNvSpPr>
          <p:nvPr>
            <p:ph idx="1"/>
          </p:nvPr>
        </p:nvSpPr>
        <p:spPr>
          <a:xfrm>
            <a:off x="570963" y="2463800"/>
            <a:ext cx="10938457" cy="3327400"/>
          </a:xfrm>
        </p:spPr>
        <p:txBody>
          <a:bodyPr>
            <a:noAutofit/>
          </a:bodyPr>
          <a:lstStyle/>
          <a:p>
            <a:pPr>
              <a:lnSpc>
                <a:spcPct val="110000"/>
              </a:lnSpc>
            </a:pPr>
            <a:r>
              <a:rPr lang="en-US" dirty="0"/>
              <a:t>CPT Z-277 the issue is a response to environmental hazards – but not billable in Medicare</a:t>
            </a:r>
          </a:p>
          <a:p>
            <a:pPr>
              <a:lnSpc>
                <a:spcPct val="110000"/>
              </a:lnSpc>
            </a:pPr>
            <a:r>
              <a:rPr lang="en-US" dirty="0"/>
              <a:t>First treat any urgent concerns, preparing for heat waves, floods, etc. </a:t>
            </a:r>
          </a:p>
          <a:p>
            <a:pPr>
              <a:lnSpc>
                <a:spcPct val="110000"/>
              </a:lnSpc>
            </a:pPr>
            <a:r>
              <a:rPr lang="en-US" dirty="0"/>
              <a:t>Second, study and outline ways to meet longer and more complex core developments., perhaps with the same patient or groups.</a:t>
            </a:r>
          </a:p>
          <a:p>
            <a:pPr>
              <a:lnSpc>
                <a:spcPct val="110000"/>
              </a:lnSpc>
            </a:pPr>
            <a:r>
              <a:rPr lang="en-US" dirty="0"/>
              <a:t>Ecoanxiety a good term but needs acute, post-event and anticipatory sections.</a:t>
            </a:r>
          </a:p>
          <a:p>
            <a:pPr>
              <a:lnSpc>
                <a:spcPct val="110000"/>
              </a:lnSpc>
            </a:pPr>
            <a:r>
              <a:rPr lang="en-US" dirty="0"/>
              <a:t>Dealing with prospects of  ‘too little too late’  needs real but gentle involvement.</a:t>
            </a:r>
          </a:p>
          <a:p>
            <a:pPr>
              <a:lnSpc>
                <a:spcPct val="110000"/>
              </a:lnSpc>
            </a:pPr>
            <a:r>
              <a:rPr lang="en-US" dirty="0"/>
              <a:t>Teach how to be in symbiosis with the earth. The earth will win,  but that doesn’t mean we will lose. </a:t>
            </a:r>
          </a:p>
        </p:txBody>
      </p:sp>
    </p:spTree>
    <p:extLst>
      <p:ext uri="{BB962C8B-B14F-4D97-AF65-F5344CB8AC3E}">
        <p14:creationId xmlns:p14="http://schemas.microsoft.com/office/powerpoint/2010/main" val="2400199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5CE5C-AC79-836C-B185-9433D9977022}"/>
              </a:ext>
            </a:extLst>
          </p:cNvPr>
          <p:cNvSpPr>
            <a:spLocks noGrp="1"/>
          </p:cNvSpPr>
          <p:nvPr>
            <p:ph type="title"/>
          </p:nvPr>
        </p:nvSpPr>
        <p:spPr/>
        <p:txBody>
          <a:bodyPr/>
          <a:lstStyle/>
          <a:p>
            <a:r>
              <a:rPr lang="en-US" dirty="0"/>
              <a:t>Tier 5 Treatment – more Details</a:t>
            </a:r>
          </a:p>
        </p:txBody>
      </p:sp>
      <p:sp>
        <p:nvSpPr>
          <p:cNvPr id="3" name="Content Placeholder 2">
            <a:extLst>
              <a:ext uri="{FF2B5EF4-FFF2-40B4-BE49-F238E27FC236}">
                <a16:creationId xmlns:a16="http://schemas.microsoft.com/office/drawing/2014/main" id="{6D904D55-6424-7FFF-2144-5C4C9780FA11}"/>
              </a:ext>
            </a:extLst>
          </p:cNvPr>
          <p:cNvSpPr>
            <a:spLocks noGrp="1"/>
          </p:cNvSpPr>
          <p:nvPr>
            <p:ph idx="1"/>
          </p:nvPr>
        </p:nvSpPr>
        <p:spPr/>
        <p:txBody>
          <a:bodyPr/>
          <a:lstStyle/>
          <a:p>
            <a:r>
              <a:rPr lang="en-US" dirty="0"/>
              <a:t>Usually passive, reticent, phobic, lazy, </a:t>
            </a:r>
            <a:r>
              <a:rPr lang="en-US" dirty="0" err="1"/>
              <a:t>dependant</a:t>
            </a:r>
            <a:r>
              <a:rPr lang="en-US" dirty="0"/>
              <a:t> or shy people may need initial psychological strengthening</a:t>
            </a:r>
          </a:p>
          <a:p>
            <a:r>
              <a:rPr lang="en-US" dirty="0"/>
              <a:t>Modify for learning disabilities, age, religious, cultural or political backgrounds</a:t>
            </a:r>
          </a:p>
          <a:p>
            <a:r>
              <a:rPr lang="en-US" dirty="0"/>
              <a:t>Consider the ‘political ecology’– political-social-economic factors </a:t>
            </a:r>
            <a:r>
              <a:rPr lang="en-US" dirty="0" err="1"/>
              <a:t>mixng</a:t>
            </a:r>
            <a:r>
              <a:rPr lang="en-US" dirty="0"/>
              <a:t> with climate issues. </a:t>
            </a:r>
          </a:p>
          <a:p>
            <a:r>
              <a:rPr lang="en-US" dirty="0"/>
              <a:t>Test for cynical,  </a:t>
            </a:r>
            <a:r>
              <a:rPr lang="en-US" dirty="0" err="1"/>
              <a:t>nilistic</a:t>
            </a:r>
            <a:r>
              <a:rPr lang="en-US" dirty="0"/>
              <a:t>, and ennui occurrences.</a:t>
            </a:r>
          </a:p>
          <a:p>
            <a:r>
              <a:rPr lang="en-US" dirty="0"/>
              <a:t>Listen to concerns of water and food supply wars.</a:t>
            </a:r>
          </a:p>
          <a:p>
            <a:r>
              <a:rPr lang="en-US" dirty="0"/>
              <a:t>Listen to concerns about being out of control or anger at leaders.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37213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15B8-416A-F0C4-2A89-9B1A3461F109}"/>
              </a:ext>
            </a:extLst>
          </p:cNvPr>
          <p:cNvSpPr>
            <a:spLocks noGrp="1"/>
          </p:cNvSpPr>
          <p:nvPr>
            <p:ph type="title"/>
          </p:nvPr>
        </p:nvSpPr>
        <p:spPr/>
        <p:txBody>
          <a:bodyPr/>
          <a:lstStyle/>
          <a:p>
            <a:r>
              <a:rPr lang="en-US" dirty="0"/>
              <a:t>Tier 5 Treatment – even more Details</a:t>
            </a:r>
          </a:p>
        </p:txBody>
      </p:sp>
      <p:sp>
        <p:nvSpPr>
          <p:cNvPr id="3" name="Content Placeholder 2">
            <a:extLst>
              <a:ext uri="{FF2B5EF4-FFF2-40B4-BE49-F238E27FC236}">
                <a16:creationId xmlns:a16="http://schemas.microsoft.com/office/drawing/2014/main" id="{1FEB78DB-1C69-303F-0B56-2E6D04DA5345}"/>
              </a:ext>
            </a:extLst>
          </p:cNvPr>
          <p:cNvSpPr>
            <a:spLocks noGrp="1"/>
          </p:cNvSpPr>
          <p:nvPr>
            <p:ph idx="1"/>
          </p:nvPr>
        </p:nvSpPr>
        <p:spPr>
          <a:xfrm>
            <a:off x="596721" y="2096064"/>
            <a:ext cx="11024316" cy="3695136"/>
          </a:xfrm>
        </p:spPr>
        <p:txBody>
          <a:bodyPr>
            <a:normAutofit fontScale="92500" lnSpcReduction="10000"/>
          </a:bodyPr>
          <a:lstStyle/>
          <a:p>
            <a:r>
              <a:rPr lang="en-US" dirty="0"/>
              <a:t>Canvas for accurate data used for decision making. How to address inaccurate data?  Teach the difference between opinion, fact, and egocentrism. </a:t>
            </a:r>
          </a:p>
          <a:p>
            <a:r>
              <a:rPr lang="en-US" dirty="0"/>
              <a:t>How effective can our treatment be if you have equal feelings?  Can sharing this be safe and beneficial? Study the psychosocial dynamics to know if and how to share?</a:t>
            </a:r>
          </a:p>
          <a:p>
            <a:r>
              <a:rPr lang="en-US" dirty="0"/>
              <a:t>This ecoanxiety can be pre-traumatic and or post-traumatic.</a:t>
            </a:r>
          </a:p>
          <a:p>
            <a:r>
              <a:rPr lang="en-US" dirty="0"/>
              <a:t>Emphasize proportioned reducing or preventing behavioral changes.</a:t>
            </a:r>
          </a:p>
          <a:p>
            <a:r>
              <a:rPr lang="en-US" dirty="0"/>
              <a:t>Strengthen social pressure resilience that might come from doubters, even if the doubter has a controlling position in a person’s life.  Teach diplomacy and how to learn from failure.</a:t>
            </a:r>
          </a:p>
          <a:p>
            <a:r>
              <a:rPr lang="en-US" dirty="0"/>
              <a:t> Teach social and other advocacy behaviors and involvements. </a:t>
            </a:r>
          </a:p>
          <a:p>
            <a:endParaRPr lang="en-US" dirty="0"/>
          </a:p>
        </p:txBody>
      </p:sp>
    </p:spTree>
    <p:extLst>
      <p:ext uri="{BB962C8B-B14F-4D97-AF65-F5344CB8AC3E}">
        <p14:creationId xmlns:p14="http://schemas.microsoft.com/office/powerpoint/2010/main" val="1850565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62B21-B53C-4A3D-7AE1-33096C93F3C5}"/>
              </a:ext>
            </a:extLst>
          </p:cNvPr>
          <p:cNvSpPr>
            <a:spLocks noGrp="1"/>
          </p:cNvSpPr>
          <p:nvPr>
            <p:ph type="title"/>
          </p:nvPr>
        </p:nvSpPr>
        <p:spPr/>
        <p:txBody>
          <a:bodyPr/>
          <a:lstStyle/>
          <a:p>
            <a:r>
              <a:rPr lang="en-US" dirty="0"/>
              <a:t>Tier 5 Treatment – a story</a:t>
            </a:r>
          </a:p>
        </p:txBody>
      </p:sp>
      <p:sp>
        <p:nvSpPr>
          <p:cNvPr id="3" name="Content Placeholder 2">
            <a:extLst>
              <a:ext uri="{FF2B5EF4-FFF2-40B4-BE49-F238E27FC236}">
                <a16:creationId xmlns:a16="http://schemas.microsoft.com/office/drawing/2014/main" id="{A74DD260-D283-C520-FC44-429493A8C4B8}"/>
              </a:ext>
            </a:extLst>
          </p:cNvPr>
          <p:cNvSpPr>
            <a:spLocks noGrp="1"/>
          </p:cNvSpPr>
          <p:nvPr>
            <p:ph idx="1"/>
          </p:nvPr>
        </p:nvSpPr>
        <p:spPr>
          <a:xfrm>
            <a:off x="691116" y="1834116"/>
            <a:ext cx="10946219" cy="4231758"/>
          </a:xfrm>
        </p:spPr>
        <p:txBody>
          <a:bodyPr>
            <a:noAutofit/>
          </a:bodyPr>
          <a:lstStyle/>
          <a:p>
            <a:pPr marL="0" indent="0">
              <a:buNone/>
            </a:pPr>
            <a:r>
              <a:rPr lang="en-US" dirty="0"/>
              <a:t>A patient with ecoanxiety complained to me that my treatment was akin to getting him to join the Army.  I said yes. </a:t>
            </a:r>
          </a:p>
          <a:p>
            <a:pPr marL="0" indent="0">
              <a:buNone/>
            </a:pPr>
            <a:r>
              <a:rPr lang="en-US" dirty="0"/>
              <a:t>I said</a:t>
            </a:r>
            <a:r>
              <a:rPr lang="en-US" i="1" dirty="0"/>
              <a:t> just </a:t>
            </a:r>
            <a:r>
              <a:rPr lang="en-US" dirty="0"/>
              <a:t>making him feel less anxious was wrong. I needed to train him to be properly grounded and to feel stronger.  We all need to practice, be coached, and make mistakes.</a:t>
            </a:r>
          </a:p>
          <a:p>
            <a:pPr marL="0" indent="0">
              <a:buNone/>
            </a:pPr>
            <a:r>
              <a:rPr lang="en-US" dirty="0"/>
              <a:t>Then, with new skills and tools, the bad anxiety could begin to reduce itself. The subsequent anxiety would not be just fear, but rather a healthy rechargeable battery to enhance and equip him to understand how to protect himself and his community. </a:t>
            </a:r>
          </a:p>
          <a:p>
            <a:pPr marL="0" indent="0">
              <a:buNone/>
            </a:pPr>
            <a:r>
              <a:rPr lang="en-US" i="1" dirty="0"/>
              <a:t>It is all evenhanded,  old fashioned psychotherapy. No fancy label. Just a different spin on the etiology, problem duration, global, political, and personal dimensions, and a distinctively, ever-shifting footprint as an endpoint.  And </a:t>
            </a:r>
            <a:r>
              <a:rPr lang="en-US" i="1"/>
              <a:t>we too have </a:t>
            </a:r>
            <a:r>
              <a:rPr lang="en-US" i="1" dirty="0"/>
              <a:t>to do the things as the patients.</a:t>
            </a:r>
            <a:endParaRPr lang="en-US" dirty="0"/>
          </a:p>
        </p:txBody>
      </p:sp>
    </p:spTree>
    <p:extLst>
      <p:ext uri="{BB962C8B-B14F-4D97-AF65-F5344CB8AC3E}">
        <p14:creationId xmlns:p14="http://schemas.microsoft.com/office/powerpoint/2010/main" val="205071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82DD2-5F08-7AC5-82B9-06A8245782B2}"/>
              </a:ext>
            </a:extLst>
          </p:cNvPr>
          <p:cNvSpPr>
            <a:spLocks noGrp="1"/>
          </p:cNvSpPr>
          <p:nvPr>
            <p:ph type="title"/>
          </p:nvPr>
        </p:nvSpPr>
        <p:spPr>
          <a:xfrm>
            <a:off x="2335369" y="910269"/>
            <a:ext cx="8460345" cy="754912"/>
          </a:xfrm>
        </p:spPr>
        <p:txBody>
          <a:bodyPr anchor="t">
            <a:normAutofit fontScale="90000"/>
          </a:bodyPr>
          <a:lstStyle/>
          <a:p>
            <a:pPr algn="ctr"/>
            <a:r>
              <a:rPr lang="en-US" sz="3100" kern="100"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The characteristics of climate related fears and anxieties. </a:t>
            </a:r>
            <a:br>
              <a:rPr lang="en-US" sz="27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700" dirty="0"/>
          </a:p>
        </p:txBody>
      </p:sp>
      <p:pic>
        <p:nvPicPr>
          <p:cNvPr id="5" name="Picture 4" descr="Plant growing in a concrete crack">
            <a:extLst>
              <a:ext uri="{FF2B5EF4-FFF2-40B4-BE49-F238E27FC236}">
                <a16:creationId xmlns:a16="http://schemas.microsoft.com/office/drawing/2014/main" id="{FBAB6BFD-1A7A-8CA2-DE3F-0B244A8E6F4B}"/>
              </a:ext>
            </a:extLst>
          </p:cNvPr>
          <p:cNvPicPr>
            <a:picLocks noChangeAspect="1"/>
          </p:cNvPicPr>
          <p:nvPr/>
        </p:nvPicPr>
        <p:blipFill rotWithShape="1">
          <a:blip r:embed="rId2"/>
          <a:srcRect t="15730"/>
          <a:stretch/>
        </p:blipFill>
        <p:spPr>
          <a:xfrm>
            <a:off x="637954" y="3184451"/>
            <a:ext cx="1483242" cy="1541906"/>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6558E28-3FDE-BFDC-1DB7-0290C02837DC}"/>
              </a:ext>
            </a:extLst>
          </p:cNvPr>
          <p:cNvSpPr>
            <a:spLocks noGrp="1"/>
          </p:cNvSpPr>
          <p:nvPr>
            <p:ph idx="1"/>
          </p:nvPr>
        </p:nvSpPr>
        <p:spPr>
          <a:xfrm>
            <a:off x="2365743" y="1704304"/>
            <a:ext cx="9537405" cy="4632701"/>
          </a:xfrm>
        </p:spPr>
        <p:txBody>
          <a:bodyPr>
            <a:normAutofit fontScale="92500" lnSpcReduction="10000"/>
          </a:bodyPr>
          <a:lstStyle/>
          <a:p>
            <a:pPr marL="0" indent="0">
              <a:spcBef>
                <a:spcPts val="0"/>
              </a:spcBef>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Some of it is man-made, and some of it is a natural process.</a:t>
            </a:r>
          </a:p>
          <a:p>
            <a:pPr marL="0" indent="0">
              <a:spcBef>
                <a:spcPts val="0"/>
              </a:spcBef>
              <a:spcAft>
                <a:spcPts val="800"/>
              </a:spcAft>
              <a:buNone/>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Some of it may be mitigated, some of it might have been mitigated if we acted earlier and with less politics, and some of it cannot be mitigated.</a:t>
            </a:r>
          </a:p>
          <a:p>
            <a:pPr marL="0" indent="0">
              <a:spcBef>
                <a:spcPts val="0"/>
              </a:spcBef>
              <a:spcAft>
                <a:spcPts val="800"/>
              </a:spcAft>
              <a:buNone/>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None of it is avoidable, regardless where we live, our religions, or how much money we have, etc.</a:t>
            </a:r>
          </a:p>
          <a:p>
            <a:pPr marL="0" indent="0">
              <a:spcBef>
                <a:spcPts val="0"/>
              </a:spcBef>
              <a:spcAft>
                <a:spcPts val="800"/>
              </a:spcAft>
              <a:buNone/>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All of it, in terms of the impact on our lives, will require all of us to make significant behavioral shifts. Response is also preparation for what will come.</a:t>
            </a:r>
          </a:p>
          <a:p>
            <a:pPr marL="0" indent="0">
              <a:spcBef>
                <a:spcPts val="0"/>
              </a:spcBef>
              <a:spcAft>
                <a:spcPts val="800"/>
              </a:spcAft>
              <a:buNone/>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The therapeutic and community endpoint is to develop resiliency and mitigations to a problem that is not ultimately resolvable. We must learn to acclimate to a new relationship to earth.</a:t>
            </a:r>
          </a:p>
          <a:p>
            <a:pPr marL="0" indent="0">
              <a:spcBef>
                <a:spcPts val="0"/>
              </a:spcBef>
              <a:spcAft>
                <a:spcPts val="800"/>
              </a:spcAft>
              <a:buNone/>
            </a:pPr>
            <a:r>
              <a:rPr lang="en-US" sz="2600" kern="100" dirty="0">
                <a:latin typeface="Calibri" panose="020F0502020204030204" pitchFamily="34" charset="0"/>
                <a:ea typeface="Calibri" panose="020F0502020204030204" pitchFamily="34" charset="0"/>
                <a:cs typeface="Times New Roman" panose="02020603050405020304" pitchFamily="18" charset="0"/>
              </a:rPr>
              <a:t>It’s hard but necessary to prepare lifejackets that we might never need.</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dirty="0"/>
          </a:p>
        </p:txBody>
      </p:sp>
    </p:spTree>
    <p:extLst>
      <p:ext uri="{BB962C8B-B14F-4D97-AF65-F5344CB8AC3E}">
        <p14:creationId xmlns:p14="http://schemas.microsoft.com/office/powerpoint/2010/main" val="686381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y question marks on black background">
            <a:extLst>
              <a:ext uri="{FF2B5EF4-FFF2-40B4-BE49-F238E27FC236}">
                <a16:creationId xmlns:a16="http://schemas.microsoft.com/office/drawing/2014/main" id="{55B7AD8F-75D1-2530-A0D5-22C710258734}"/>
              </a:ext>
            </a:extLst>
          </p:cNvPr>
          <p:cNvPicPr>
            <a:picLocks noChangeAspect="1"/>
          </p:cNvPicPr>
          <p:nvPr/>
        </p:nvPicPr>
        <p:blipFill rotWithShape="1">
          <a:blip r:embed="rId3">
            <a:alphaModFix amt="35000"/>
          </a:blip>
          <a:srcRect t="7787"/>
          <a:stretch/>
        </p:blipFill>
        <p:spPr>
          <a:xfrm>
            <a:off x="20" y="10"/>
            <a:ext cx="12191980" cy="6857990"/>
          </a:xfrm>
          <a:prstGeom prst="rect">
            <a:avLst/>
          </a:prstGeom>
        </p:spPr>
      </p:pic>
      <p:sp>
        <p:nvSpPr>
          <p:cNvPr id="2" name="Title 1">
            <a:extLst>
              <a:ext uri="{FF2B5EF4-FFF2-40B4-BE49-F238E27FC236}">
                <a16:creationId xmlns:a16="http://schemas.microsoft.com/office/drawing/2014/main" id="{B1BE4776-5D80-AABB-80E3-9424CF4D19EC}"/>
              </a:ext>
            </a:extLst>
          </p:cNvPr>
          <p:cNvSpPr>
            <a:spLocks noGrp="1"/>
          </p:cNvSpPr>
          <p:nvPr>
            <p:ph type="title"/>
          </p:nvPr>
        </p:nvSpPr>
        <p:spPr>
          <a:xfrm>
            <a:off x="1295402" y="982132"/>
            <a:ext cx="9601196" cy="1303867"/>
          </a:xfrm>
        </p:spPr>
        <p:txBody>
          <a:bodyPr>
            <a:normAutofit/>
          </a:bodyPr>
          <a:lstStyle/>
          <a:p>
            <a:r>
              <a:rPr lang="en-US">
                <a:solidFill>
                  <a:srgbClr val="FFFFFF"/>
                </a:solidFill>
                <a:latin typeface="+mn-lt"/>
                <a:ea typeface="ADLaM Display" panose="02010000000000000000" pitchFamily="2" charset="0"/>
                <a:cs typeface="ADLaM Display" panose="02010000000000000000" pitchFamily="2" charset="0"/>
              </a:rPr>
              <a:t>THANK YOU.      </a:t>
            </a:r>
            <a:r>
              <a:rPr lang="en-US" dirty="0">
                <a:solidFill>
                  <a:srgbClr val="FFFFFF"/>
                </a:solidFill>
                <a:latin typeface="+mn-lt"/>
                <a:ea typeface="ADLaM Display" panose="02010000000000000000" pitchFamily="2" charset="0"/>
                <a:cs typeface="ADLaM Display" panose="02010000000000000000" pitchFamily="2" charset="0"/>
              </a:rPr>
              <a:t>QUESTIONS?</a:t>
            </a:r>
          </a:p>
        </p:txBody>
      </p:sp>
      <p:cxnSp>
        <p:nvCxnSpPr>
          <p:cNvPr id="35" name="Straight Connector 34">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DFB87A5-D1EF-73DB-F2B6-022B14981FF8}"/>
              </a:ext>
            </a:extLst>
          </p:cNvPr>
          <p:cNvSpPr>
            <a:spLocks noGrp="1"/>
          </p:cNvSpPr>
          <p:nvPr>
            <p:ph idx="1"/>
          </p:nvPr>
        </p:nvSpPr>
        <p:spPr>
          <a:xfrm>
            <a:off x="1295401" y="2556932"/>
            <a:ext cx="9601196" cy="3318936"/>
          </a:xfrm>
        </p:spPr>
        <p:txBody>
          <a:bodyPr>
            <a:normAutofit/>
          </a:bodyPr>
          <a:lstStyle/>
          <a:p>
            <a:pPr marL="0" indent="0">
              <a:buNone/>
            </a:pPr>
            <a:endParaRPr lang="en-US" dirty="0">
              <a:solidFill>
                <a:srgbClr val="FFFFFF"/>
              </a:solidFill>
            </a:endParaRPr>
          </a:p>
          <a:p>
            <a:pPr marL="0" indent="0">
              <a:buNone/>
            </a:pPr>
            <a:r>
              <a:rPr lang="en-US" sz="4800" dirty="0">
                <a:solidFill>
                  <a:srgbClr val="FFFFFF"/>
                </a:solidFill>
              </a:rPr>
              <a:t>Through others we become ourselves.</a:t>
            </a:r>
          </a:p>
          <a:p>
            <a:pPr marL="3657600" lvl="8" indent="0">
              <a:buNone/>
            </a:pPr>
            <a:r>
              <a:rPr lang="en-US" sz="2800" b="1" i="1" dirty="0">
                <a:solidFill>
                  <a:srgbClr val="FFFFFF"/>
                </a:solidFill>
              </a:rPr>
              <a:t>Lev Vygotsky 1896-1934</a:t>
            </a:r>
          </a:p>
        </p:txBody>
      </p:sp>
    </p:spTree>
    <p:extLst>
      <p:ext uri="{BB962C8B-B14F-4D97-AF65-F5344CB8AC3E}">
        <p14:creationId xmlns:p14="http://schemas.microsoft.com/office/powerpoint/2010/main" val="155696284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dhesive bandages">
            <a:extLst>
              <a:ext uri="{FF2B5EF4-FFF2-40B4-BE49-F238E27FC236}">
                <a16:creationId xmlns:a16="http://schemas.microsoft.com/office/drawing/2014/main" id="{3EC332A2-9CC8-C94C-259F-C4247B5F0CEE}"/>
              </a:ext>
            </a:extLst>
          </p:cNvPr>
          <p:cNvPicPr>
            <a:picLocks noChangeAspect="1"/>
          </p:cNvPicPr>
          <p:nvPr/>
        </p:nvPicPr>
        <p:blipFill rotWithShape="1">
          <a:blip r:embed="rId2">
            <a:duotone>
              <a:schemeClr val="bg2">
                <a:shade val="45000"/>
                <a:satMod val="135000"/>
              </a:schemeClr>
              <a:prstClr val="white"/>
            </a:duotone>
            <a:alphaModFix amt="50000"/>
          </a:blip>
          <a:srcRect t="15728" r="-1" b="-1"/>
          <a:stretch/>
        </p:blipFill>
        <p:spPr>
          <a:xfrm>
            <a:off x="305" y="-5880"/>
            <a:ext cx="12191695" cy="6857990"/>
          </a:xfrm>
          <a:prstGeom prst="rect">
            <a:avLst/>
          </a:prstGeom>
        </p:spPr>
      </p:pic>
      <p:cxnSp>
        <p:nvCxnSpPr>
          <p:cNvPr id="37" name="Straight Connector 36">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1520A10-38B7-CD57-A7EF-30C87F068CC4}"/>
              </a:ext>
            </a:extLst>
          </p:cNvPr>
          <p:cNvSpPr>
            <a:spLocks noGrp="1"/>
          </p:cNvSpPr>
          <p:nvPr>
            <p:ph type="title"/>
          </p:nvPr>
        </p:nvSpPr>
        <p:spPr>
          <a:xfrm>
            <a:off x="1451579" y="804519"/>
            <a:ext cx="9603275" cy="1049235"/>
          </a:xfrm>
        </p:spPr>
        <p:txBody>
          <a:bodyPr>
            <a:noAutofit/>
          </a:bodyPr>
          <a:lstStyle/>
          <a:p>
            <a:r>
              <a:rPr lang="en-US" sz="3600" dirty="0">
                <a:latin typeface="ADLaM Display" panose="02010000000000000000" pitchFamily="2" charset="0"/>
                <a:ea typeface="ADLaM Display" panose="02010000000000000000" pitchFamily="2" charset="0"/>
                <a:cs typeface="ADLaM Display" panose="02010000000000000000" pitchFamily="2" charset="0"/>
              </a:rPr>
              <a:t>What Are Our Goals As </a:t>
            </a:r>
            <a:br>
              <a:rPr lang="en-US" sz="3600" dirty="0">
                <a:latin typeface="ADLaM Display" panose="02010000000000000000" pitchFamily="2" charset="0"/>
                <a:ea typeface="ADLaM Display" panose="02010000000000000000" pitchFamily="2" charset="0"/>
                <a:cs typeface="ADLaM Display" panose="02010000000000000000" pitchFamily="2" charset="0"/>
              </a:rPr>
            </a:br>
            <a:r>
              <a:rPr lang="en-US" sz="3600" dirty="0">
                <a:latin typeface="ADLaM Display" panose="02010000000000000000" pitchFamily="2" charset="0"/>
                <a:ea typeface="ADLaM Display" panose="02010000000000000000" pitchFamily="2" charset="0"/>
                <a:cs typeface="ADLaM Display" panose="02010000000000000000" pitchFamily="2" charset="0"/>
              </a:rPr>
              <a:t>We Prepare To Treat Others</a:t>
            </a:r>
          </a:p>
        </p:txBody>
      </p:sp>
      <p:sp>
        <p:nvSpPr>
          <p:cNvPr id="39" name="Rectangle 38">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1C1C03A5-8F7C-42CB-C308-0B28E647998D}"/>
              </a:ext>
            </a:extLst>
          </p:cNvPr>
          <p:cNvSpPr>
            <a:spLocks noGrp="1"/>
          </p:cNvSpPr>
          <p:nvPr>
            <p:ph idx="1"/>
          </p:nvPr>
        </p:nvSpPr>
        <p:spPr>
          <a:xfrm>
            <a:off x="503382" y="2015732"/>
            <a:ext cx="11383817" cy="3890923"/>
          </a:xfrm>
        </p:spPr>
        <p:txBody>
          <a:bodyPr>
            <a:normAutofit/>
          </a:bodyPr>
          <a:lstStyle/>
          <a:p>
            <a:pPr marL="0" indent="0">
              <a:lnSpc>
                <a:spcPct val="110000"/>
              </a:lnSpc>
              <a:buClr>
                <a:srgbClr val="A5906B"/>
              </a:buClr>
              <a:buNone/>
            </a:pPr>
            <a:r>
              <a:rPr lang="en-US" b="1" i="1" dirty="0">
                <a:latin typeface="ADLaM Display" panose="02010000000000000000" pitchFamily="2" charset="0"/>
                <a:ea typeface="ADLaM Display" panose="02010000000000000000" pitchFamily="2" charset="0"/>
                <a:cs typeface="ADLaM Display" panose="02010000000000000000" pitchFamily="2" charset="0"/>
              </a:rPr>
              <a:t>What is the origin of the anxiety? What is the treatment endpoint?</a:t>
            </a:r>
          </a:p>
          <a:p>
            <a:pPr marL="0" indent="0">
              <a:lnSpc>
                <a:spcPct val="110000"/>
              </a:lnSpc>
              <a:buClr>
                <a:srgbClr val="A5906B"/>
              </a:buClr>
              <a:buNone/>
            </a:pPr>
            <a:r>
              <a:rPr lang="en-US" b="1" i="1" dirty="0">
                <a:latin typeface="ADLaM Display" panose="02010000000000000000" pitchFamily="2" charset="0"/>
                <a:ea typeface="ADLaM Display" panose="02010000000000000000" pitchFamily="2" charset="0"/>
                <a:cs typeface="ADLaM Display" panose="02010000000000000000" pitchFamily="2" charset="0"/>
              </a:rPr>
              <a:t>Are we treating to lower the triggers or to lessen the responses?</a:t>
            </a:r>
          </a:p>
          <a:p>
            <a:pPr marL="0" indent="0">
              <a:lnSpc>
                <a:spcPct val="110000"/>
              </a:lnSpc>
              <a:buClr>
                <a:srgbClr val="A5906B"/>
              </a:buClr>
              <a:buNone/>
            </a:pPr>
            <a:r>
              <a:rPr lang="en-US" b="1" i="1" dirty="0">
                <a:latin typeface="ADLaM Display" panose="02010000000000000000" pitchFamily="2" charset="0"/>
                <a:ea typeface="ADLaM Display" panose="02010000000000000000" pitchFamily="2" charset="0"/>
                <a:cs typeface="ADLaM Display" panose="02010000000000000000" pitchFamily="2" charset="0"/>
              </a:rPr>
              <a:t>When and if should medications be used for the mental health?</a:t>
            </a:r>
          </a:p>
          <a:p>
            <a:pPr marL="0" indent="0">
              <a:lnSpc>
                <a:spcPct val="110000"/>
              </a:lnSpc>
              <a:buClr>
                <a:srgbClr val="A5906B"/>
              </a:buClr>
              <a:buNone/>
            </a:pPr>
            <a:r>
              <a:rPr lang="en-US" b="1" i="1" dirty="0">
                <a:latin typeface="ADLaM Display" panose="02010000000000000000" pitchFamily="2" charset="0"/>
                <a:ea typeface="ADLaM Display" panose="02010000000000000000" pitchFamily="2" charset="0"/>
                <a:cs typeface="ADLaM Display" panose="02010000000000000000" pitchFamily="2" charset="0"/>
              </a:rPr>
              <a:t>What treatment model should be used – CBT, DBT, EMDR, insight psychotherapy, pastoral, resilience training, desensitization, anger management? </a:t>
            </a:r>
          </a:p>
          <a:p>
            <a:pPr marL="0" indent="0">
              <a:lnSpc>
                <a:spcPct val="110000"/>
              </a:lnSpc>
              <a:buClr>
                <a:srgbClr val="A5906B"/>
              </a:buClr>
              <a:buNone/>
            </a:pPr>
            <a:r>
              <a:rPr lang="en-US" b="1" i="1" dirty="0">
                <a:latin typeface="ADLaM Display" panose="02010000000000000000" pitchFamily="2" charset="0"/>
                <a:ea typeface="ADLaM Display" panose="02010000000000000000" pitchFamily="2" charset="0"/>
                <a:cs typeface="ADLaM Display" panose="02010000000000000000" pitchFamily="2" charset="0"/>
              </a:rPr>
              <a:t>Can we introduce reality and avoid panic?</a:t>
            </a:r>
          </a:p>
          <a:p>
            <a:pPr marL="0" indent="0">
              <a:lnSpc>
                <a:spcPct val="110000"/>
              </a:lnSpc>
              <a:buClr>
                <a:srgbClr val="A5906B"/>
              </a:buClr>
              <a:buNone/>
            </a:pPr>
            <a:r>
              <a:rPr lang="en-US" b="1" i="1" dirty="0">
                <a:latin typeface="ADLaM Display" panose="02010000000000000000" pitchFamily="2" charset="0"/>
                <a:ea typeface="ADLaM Display" panose="02010000000000000000" pitchFamily="2" charset="0"/>
                <a:cs typeface="ADLaM Display" panose="02010000000000000000" pitchFamily="2" charset="0"/>
              </a:rPr>
              <a:t>Consider comorbid issues – egocentrism, personality issues, fragile egos, substance abuse, OCD, immaturity, real financial or job issues, religious issues, denial, thought disorders, etc.</a:t>
            </a:r>
          </a:p>
          <a:p>
            <a:pPr marL="0" indent="0">
              <a:lnSpc>
                <a:spcPct val="110000"/>
              </a:lnSpc>
              <a:buClr>
                <a:srgbClr val="A5906B"/>
              </a:buClr>
              <a:buNone/>
            </a:pPr>
            <a:r>
              <a:rPr lang="en-US" b="1" i="1" dirty="0">
                <a:latin typeface="ADLaM Display" panose="02010000000000000000" pitchFamily="2" charset="0"/>
                <a:ea typeface="ADLaM Display" panose="02010000000000000000" pitchFamily="2" charset="0"/>
                <a:cs typeface="ADLaM Display" panose="02010000000000000000" pitchFamily="2" charset="0"/>
              </a:rPr>
              <a:t>How to handle those who have deeper existential fears?</a:t>
            </a:r>
          </a:p>
          <a:p>
            <a:pPr marL="0" indent="0">
              <a:lnSpc>
                <a:spcPct val="110000"/>
              </a:lnSpc>
              <a:buClr>
                <a:srgbClr val="A5906B"/>
              </a:buClr>
              <a:buNone/>
            </a:pPr>
            <a:endParaRPr lang="en-US" sz="1700" dirty="0"/>
          </a:p>
        </p:txBody>
      </p:sp>
      <p:pic>
        <p:nvPicPr>
          <p:cNvPr id="41" name="Picture 40">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3" name="Straight Connector 42">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180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A10AF-0886-1400-FD37-A728FC089AD6}"/>
              </a:ext>
            </a:extLst>
          </p:cNvPr>
          <p:cNvSpPr>
            <a:spLocks noGrp="1"/>
          </p:cNvSpPr>
          <p:nvPr>
            <p:ph type="title"/>
          </p:nvPr>
        </p:nvSpPr>
        <p:spPr>
          <a:xfrm>
            <a:off x="1451579" y="804519"/>
            <a:ext cx="9603275" cy="795681"/>
          </a:xfrm>
        </p:spPr>
        <p:txBody>
          <a:bodyPr>
            <a:normAutofit/>
          </a:bodyPr>
          <a:lstStyle/>
          <a:p>
            <a:r>
              <a:rPr lang="en-US" sz="3600" dirty="0"/>
              <a:t>The deeper questions..</a:t>
            </a:r>
          </a:p>
        </p:txBody>
      </p:sp>
      <p:sp>
        <p:nvSpPr>
          <p:cNvPr id="3" name="Content Placeholder 2">
            <a:extLst>
              <a:ext uri="{FF2B5EF4-FFF2-40B4-BE49-F238E27FC236}">
                <a16:creationId xmlns:a16="http://schemas.microsoft.com/office/drawing/2014/main" id="{EF28090A-38F6-62CA-3760-61583F23BECF}"/>
              </a:ext>
            </a:extLst>
          </p:cNvPr>
          <p:cNvSpPr>
            <a:spLocks noGrp="1"/>
          </p:cNvSpPr>
          <p:nvPr>
            <p:ph idx="1"/>
          </p:nvPr>
        </p:nvSpPr>
        <p:spPr>
          <a:xfrm>
            <a:off x="437322" y="2015732"/>
            <a:ext cx="11290851" cy="4037749"/>
          </a:xfrm>
        </p:spPr>
        <p:txBody>
          <a:bodyPr>
            <a:normAutofit/>
          </a:bodyPr>
          <a:lstStyle/>
          <a:p>
            <a:pPr marL="0" indent="0">
              <a:lnSpc>
                <a:spcPct val="110000"/>
              </a:lnSpc>
              <a:buNone/>
            </a:pPr>
            <a:r>
              <a:rPr lang="en-US" dirty="0">
                <a:latin typeface="ADLaM Display" panose="02010000000000000000" pitchFamily="2" charset="0"/>
                <a:ea typeface="ADLaM Display" panose="02010000000000000000" pitchFamily="2" charset="0"/>
                <a:cs typeface="ADLaM Display" panose="02010000000000000000" pitchFamily="2" charset="0"/>
              </a:rPr>
              <a:t>What are our expectations of earth’s work load ability? Are </a:t>
            </a:r>
            <a:r>
              <a:rPr lang="en-US" dirty="0" err="1">
                <a:latin typeface="ADLaM Display" panose="02010000000000000000" pitchFamily="2" charset="0"/>
                <a:ea typeface="ADLaM Display" panose="02010000000000000000" pitchFamily="2" charset="0"/>
                <a:cs typeface="ADLaM Display" panose="02010000000000000000" pitchFamily="2" charset="0"/>
              </a:rPr>
              <a:t>are</a:t>
            </a:r>
            <a:r>
              <a:rPr lang="en-US" dirty="0">
                <a:latin typeface="ADLaM Display" panose="02010000000000000000" pitchFamily="2" charset="0"/>
                <a:ea typeface="ADLaM Display" panose="02010000000000000000" pitchFamily="2" charset="0"/>
                <a:cs typeface="ADLaM Display" panose="02010000000000000000" pitchFamily="2" charset="0"/>
              </a:rPr>
              <a:t> finally living the results of exhausting its resiliency? Can the earth support our population and expectations to support our needs and pleasures? </a:t>
            </a:r>
          </a:p>
          <a:p>
            <a:pPr marL="0" indent="0">
              <a:lnSpc>
                <a:spcPct val="110000"/>
              </a:lnSpc>
              <a:buNone/>
            </a:pPr>
            <a:r>
              <a:rPr lang="en-US" dirty="0">
                <a:latin typeface="ADLaM Display" panose="02010000000000000000" pitchFamily="2" charset="0"/>
                <a:ea typeface="ADLaM Display" panose="02010000000000000000" pitchFamily="2" charset="0"/>
                <a:cs typeface="ADLaM Display" panose="02010000000000000000" pitchFamily="2" charset="0"/>
              </a:rPr>
              <a:t>Do we have to wait for the earth to recycle itself and so go through it’s natural cycles?</a:t>
            </a:r>
          </a:p>
          <a:p>
            <a:pPr marL="0" indent="0">
              <a:lnSpc>
                <a:spcPct val="110000"/>
              </a:lnSpc>
              <a:buNone/>
            </a:pPr>
            <a:r>
              <a:rPr lang="en-US" dirty="0">
                <a:latin typeface="ADLaM Display" panose="02010000000000000000" pitchFamily="2" charset="0"/>
                <a:ea typeface="ADLaM Display" panose="02010000000000000000" pitchFamily="2" charset="0"/>
                <a:cs typeface="ADLaM Display" panose="02010000000000000000" pitchFamily="2" charset="0"/>
              </a:rPr>
              <a:t>Do we really believe that a few years of living a greener life, and perhaps better carbon or other sinks, will produce that different a end product? </a:t>
            </a:r>
          </a:p>
          <a:p>
            <a:pPr marL="0" indent="0">
              <a:lnSpc>
                <a:spcPct val="110000"/>
              </a:lnSpc>
              <a:buNone/>
            </a:pPr>
            <a:r>
              <a:rPr lang="en-US" dirty="0">
                <a:latin typeface="ADLaM Display" panose="02010000000000000000" pitchFamily="2" charset="0"/>
                <a:ea typeface="ADLaM Display" panose="02010000000000000000" pitchFamily="2" charset="0"/>
                <a:cs typeface="ADLaM Display" panose="02010000000000000000" pitchFamily="2" charset="0"/>
              </a:rPr>
              <a:t>Are we working to maintain a new lifestyle, or is it to re-achieve the older and less climate change compulsory lifestyles? </a:t>
            </a:r>
          </a:p>
          <a:p>
            <a:pPr marL="0" indent="0">
              <a:lnSpc>
                <a:spcPct val="110000"/>
              </a:lnSpc>
              <a:buNone/>
            </a:pPr>
            <a:r>
              <a:rPr lang="en-US" dirty="0">
                <a:latin typeface="ADLaM Display" panose="02010000000000000000" pitchFamily="2" charset="0"/>
                <a:ea typeface="ADLaM Display" panose="02010000000000000000" pitchFamily="2" charset="0"/>
                <a:cs typeface="ADLaM Display" panose="02010000000000000000" pitchFamily="2" charset="0"/>
              </a:rPr>
              <a:t>The </a:t>
            </a:r>
            <a:r>
              <a:rPr lang="en-US" i="1" dirty="0">
                <a:latin typeface="ADLaM Display" panose="02010000000000000000" pitchFamily="2" charset="0"/>
                <a:ea typeface="ADLaM Display" panose="02010000000000000000" pitchFamily="2" charset="0"/>
                <a:cs typeface="ADLaM Display" panose="02010000000000000000" pitchFamily="2" charset="0"/>
              </a:rPr>
              <a:t>ennui factor:  </a:t>
            </a:r>
            <a:r>
              <a:rPr lang="en-US" dirty="0">
                <a:latin typeface="ADLaM Display" panose="02010000000000000000" pitchFamily="2" charset="0"/>
                <a:ea typeface="ADLaM Display" panose="02010000000000000000" pitchFamily="2" charset="0"/>
                <a:cs typeface="ADLaM Display" panose="02010000000000000000" pitchFamily="2" charset="0"/>
              </a:rPr>
              <a:t>“are we too late? Or is the best we can do is to maybe slow it up a little?”</a:t>
            </a:r>
          </a:p>
          <a:p>
            <a:pPr>
              <a:lnSpc>
                <a:spcPct val="110000"/>
              </a:lnSpc>
            </a:pPr>
            <a:endParaRPr lang="en-US" sz="1700" dirty="0"/>
          </a:p>
        </p:txBody>
      </p:sp>
    </p:spTree>
    <p:extLst>
      <p:ext uri="{BB962C8B-B14F-4D97-AF65-F5344CB8AC3E}">
        <p14:creationId xmlns:p14="http://schemas.microsoft.com/office/powerpoint/2010/main" val="335788726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CC892AB0-7D6D-4FC9-9105-0CB427161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807353E4-FA19-40CB-8AF8-3A8E6704B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43" name="Freeform 35">
              <a:extLst>
                <a:ext uri="{FF2B5EF4-FFF2-40B4-BE49-F238E27FC236}">
                  <a16:creationId xmlns:a16="http://schemas.microsoft.com/office/drawing/2014/main" id="{697D009D-8E70-460A-BE57-321BB0764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txBody>
            <a:bodyPr/>
            <a:lstStyle/>
            <a:p>
              <a:endParaRPr lang="en-US"/>
            </a:p>
          </p:txBody>
        </p:sp>
        <p:sp>
          <p:nvSpPr>
            <p:cNvPr id="44" name="Freeform 36">
              <a:extLst>
                <a:ext uri="{FF2B5EF4-FFF2-40B4-BE49-F238E27FC236}">
                  <a16:creationId xmlns:a16="http://schemas.microsoft.com/office/drawing/2014/main" id="{D0001F35-F282-403E-8D08-0D204D851F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txBody>
            <a:bodyPr/>
            <a:lstStyle/>
            <a:p>
              <a:endParaRPr lang="en-US"/>
            </a:p>
          </p:txBody>
        </p:sp>
        <p:sp>
          <p:nvSpPr>
            <p:cNvPr id="45" name="Freeform 38">
              <a:extLst>
                <a:ext uri="{FF2B5EF4-FFF2-40B4-BE49-F238E27FC236}">
                  <a16:creationId xmlns:a16="http://schemas.microsoft.com/office/drawing/2014/main" id="{3F8A69A2-2D15-40CD-8C14-A18643ABA5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46" name="Freeform 39">
              <a:extLst>
                <a:ext uri="{FF2B5EF4-FFF2-40B4-BE49-F238E27FC236}">
                  <a16:creationId xmlns:a16="http://schemas.microsoft.com/office/drawing/2014/main" id="{B665CA2A-9D55-4786-9343-EB4667262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txBody>
            <a:bodyPr/>
            <a:lstStyle/>
            <a:p>
              <a:endParaRPr lang="en-US"/>
            </a:p>
          </p:txBody>
        </p:sp>
        <p:sp>
          <p:nvSpPr>
            <p:cNvPr id="47" name="Freeform 40">
              <a:extLst>
                <a:ext uri="{FF2B5EF4-FFF2-40B4-BE49-F238E27FC236}">
                  <a16:creationId xmlns:a16="http://schemas.microsoft.com/office/drawing/2014/main" id="{CEE9BD85-96DF-4CDF-BC0F-C4E46062B3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48" name="Rectangle 41">
              <a:extLst>
                <a:ext uri="{FF2B5EF4-FFF2-40B4-BE49-F238E27FC236}">
                  <a16:creationId xmlns:a16="http://schemas.microsoft.com/office/drawing/2014/main" id="{6BB6F5E5-6CA3-4B20-86A7-1174D6E71F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txBody>
            <a:bodyPr/>
            <a:lstStyle/>
            <a:p>
              <a:endParaRPr lang="en-US"/>
            </a:p>
          </p:txBody>
        </p:sp>
      </p:grpSp>
      <p:grpSp>
        <p:nvGrpSpPr>
          <p:cNvPr id="49" name="Group 48">
            <a:extLst>
              <a:ext uri="{FF2B5EF4-FFF2-40B4-BE49-F238E27FC236}">
                <a16:creationId xmlns:a16="http://schemas.microsoft.com/office/drawing/2014/main" id="{0328E69E-CE3D-4110-8BF7-AD3C0C10CB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50" name="Freeform 32">
              <a:extLst>
                <a:ext uri="{FF2B5EF4-FFF2-40B4-BE49-F238E27FC236}">
                  <a16:creationId xmlns:a16="http://schemas.microsoft.com/office/drawing/2014/main" id="{30F84C80-9E12-4460-B88F-D03839F0C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txBody>
            <a:bodyPr/>
            <a:lstStyle/>
            <a:p>
              <a:endParaRPr lang="en-US"/>
            </a:p>
          </p:txBody>
        </p:sp>
        <p:sp>
          <p:nvSpPr>
            <p:cNvPr id="51" name="Freeform 33">
              <a:extLst>
                <a:ext uri="{FF2B5EF4-FFF2-40B4-BE49-F238E27FC236}">
                  <a16:creationId xmlns:a16="http://schemas.microsoft.com/office/drawing/2014/main" id="{2F84C18C-5783-48FF-9DE0-FDA327CFC4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txBody>
            <a:bodyPr/>
            <a:lstStyle/>
            <a:p>
              <a:endParaRPr lang="en-US"/>
            </a:p>
          </p:txBody>
        </p:sp>
        <p:sp>
          <p:nvSpPr>
            <p:cNvPr id="52" name="Freeform 34">
              <a:extLst>
                <a:ext uri="{FF2B5EF4-FFF2-40B4-BE49-F238E27FC236}">
                  <a16:creationId xmlns:a16="http://schemas.microsoft.com/office/drawing/2014/main" id="{08C6A855-346C-4589-9AD4-5E15BCBC7A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53" name="Freeform 37">
              <a:extLst>
                <a:ext uri="{FF2B5EF4-FFF2-40B4-BE49-F238E27FC236}">
                  <a16:creationId xmlns:a16="http://schemas.microsoft.com/office/drawing/2014/main" id="{7E64BEE6-1157-421C-A02A-47639E4D9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txBody>
            <a:bodyPr/>
            <a:lstStyle/>
            <a:p>
              <a:endParaRPr lang="en-US"/>
            </a:p>
          </p:txBody>
        </p:sp>
      </p:grpSp>
      <p:grpSp>
        <p:nvGrpSpPr>
          <p:cNvPr id="54" name="Group 53">
            <a:extLst>
              <a:ext uri="{FF2B5EF4-FFF2-40B4-BE49-F238E27FC236}">
                <a16:creationId xmlns:a16="http://schemas.microsoft.com/office/drawing/2014/main" id="{F64806C9-3599-45A7-BCFF-F762C54276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55" name="Freeform 32">
              <a:extLst>
                <a:ext uri="{FF2B5EF4-FFF2-40B4-BE49-F238E27FC236}">
                  <a16:creationId xmlns:a16="http://schemas.microsoft.com/office/drawing/2014/main" id="{41D6E755-9558-4CAA-8F56-469D231C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txBody>
            <a:bodyPr/>
            <a:lstStyle/>
            <a:p>
              <a:endParaRPr lang="en-US"/>
            </a:p>
          </p:txBody>
        </p:sp>
        <p:sp>
          <p:nvSpPr>
            <p:cNvPr id="56" name="Freeform 33">
              <a:extLst>
                <a:ext uri="{FF2B5EF4-FFF2-40B4-BE49-F238E27FC236}">
                  <a16:creationId xmlns:a16="http://schemas.microsoft.com/office/drawing/2014/main" id="{8FCD41C4-606C-446C-8C81-6353C6442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txBody>
            <a:bodyPr/>
            <a:lstStyle/>
            <a:p>
              <a:endParaRPr lang="en-US"/>
            </a:p>
          </p:txBody>
        </p:sp>
        <p:sp>
          <p:nvSpPr>
            <p:cNvPr id="57" name="Freeform 34">
              <a:extLst>
                <a:ext uri="{FF2B5EF4-FFF2-40B4-BE49-F238E27FC236}">
                  <a16:creationId xmlns:a16="http://schemas.microsoft.com/office/drawing/2014/main" id="{274CFBE4-CEA6-4C81-BB1E-83E1896771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58" name="Freeform 37">
              <a:extLst>
                <a:ext uri="{FF2B5EF4-FFF2-40B4-BE49-F238E27FC236}">
                  <a16:creationId xmlns:a16="http://schemas.microsoft.com/office/drawing/2014/main" id="{24813D3D-7B30-42F2-9065-1B40F140C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txBody>
            <a:bodyPr/>
            <a:lstStyle/>
            <a:p>
              <a:endParaRPr lang="en-US"/>
            </a:p>
          </p:txBody>
        </p:sp>
      </p:grpSp>
      <p:grpSp>
        <p:nvGrpSpPr>
          <p:cNvPr id="59" name="Group 58">
            <a:extLst>
              <a:ext uri="{FF2B5EF4-FFF2-40B4-BE49-F238E27FC236}">
                <a16:creationId xmlns:a16="http://schemas.microsoft.com/office/drawing/2014/main" id="{1287AC97-A8E8-4B45-A50A-3057A88B40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60" name="Freeform 35">
              <a:extLst>
                <a:ext uri="{FF2B5EF4-FFF2-40B4-BE49-F238E27FC236}">
                  <a16:creationId xmlns:a16="http://schemas.microsoft.com/office/drawing/2014/main" id="{57D70AA8-D36C-4DF9-B7D7-4E2C9BEFD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txBody>
            <a:bodyPr/>
            <a:lstStyle/>
            <a:p>
              <a:endParaRPr lang="en-US"/>
            </a:p>
          </p:txBody>
        </p:sp>
        <p:sp>
          <p:nvSpPr>
            <p:cNvPr id="61" name="Freeform 36">
              <a:extLst>
                <a:ext uri="{FF2B5EF4-FFF2-40B4-BE49-F238E27FC236}">
                  <a16:creationId xmlns:a16="http://schemas.microsoft.com/office/drawing/2014/main" id="{74D88556-8C5B-41AF-9FA0-92D273470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txBody>
            <a:bodyPr/>
            <a:lstStyle/>
            <a:p>
              <a:endParaRPr lang="en-US"/>
            </a:p>
          </p:txBody>
        </p:sp>
        <p:sp>
          <p:nvSpPr>
            <p:cNvPr id="62" name="Freeform 38">
              <a:extLst>
                <a:ext uri="{FF2B5EF4-FFF2-40B4-BE49-F238E27FC236}">
                  <a16:creationId xmlns:a16="http://schemas.microsoft.com/office/drawing/2014/main" id="{17E00558-8912-48C6-8202-D8A2D854B7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63" name="Freeform 39">
              <a:extLst>
                <a:ext uri="{FF2B5EF4-FFF2-40B4-BE49-F238E27FC236}">
                  <a16:creationId xmlns:a16="http://schemas.microsoft.com/office/drawing/2014/main" id="{7E4C092A-90EF-4870-97FC-C2D97FD2C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txBody>
            <a:bodyPr/>
            <a:lstStyle/>
            <a:p>
              <a:endParaRPr lang="en-US"/>
            </a:p>
          </p:txBody>
        </p:sp>
        <p:sp>
          <p:nvSpPr>
            <p:cNvPr id="64" name="Freeform 40">
              <a:extLst>
                <a:ext uri="{FF2B5EF4-FFF2-40B4-BE49-F238E27FC236}">
                  <a16:creationId xmlns:a16="http://schemas.microsoft.com/office/drawing/2014/main" id="{0C8C091A-4902-4B98-BB6B-AF6FA1174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65" name="Rectangle 41">
              <a:extLst>
                <a:ext uri="{FF2B5EF4-FFF2-40B4-BE49-F238E27FC236}">
                  <a16:creationId xmlns:a16="http://schemas.microsoft.com/office/drawing/2014/main" id="{50C57AA3-5B6E-4C49-9AE3-D130A25404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txBody>
            <a:bodyPr/>
            <a:lstStyle/>
            <a:p>
              <a:endParaRPr lang="en-US"/>
            </a:p>
          </p:txBody>
        </p:sp>
      </p:grpSp>
      <p:sp>
        <p:nvSpPr>
          <p:cNvPr id="38" name="Rectangle 37">
            <a:extLst>
              <a:ext uri="{FF2B5EF4-FFF2-40B4-BE49-F238E27FC236}">
                <a16:creationId xmlns:a16="http://schemas.microsoft.com/office/drawing/2014/main" id="{6D29BE04-4454-4832-B83F-10D001BFF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 Diagonal Corner Rectangle 7">
            <a:extLst>
              <a:ext uri="{FF2B5EF4-FFF2-40B4-BE49-F238E27FC236}">
                <a16:creationId xmlns:a16="http://schemas.microsoft.com/office/drawing/2014/main" id="{98714CE9-3C2C-48E1-8B8F-CFB7735C4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2">
              <a:lumMod val="50000"/>
              <a:alpha val="80000"/>
            </a:schemeClr>
          </a:solidFill>
          <a:ln w="19050" cap="sq">
            <a:solidFill>
              <a:srgbClr val="FFFFFF">
                <a:alpha val="60000"/>
              </a:srgb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068DFB-4832-B6D7-5D8C-C986E9BB973E}"/>
              </a:ext>
            </a:extLst>
          </p:cNvPr>
          <p:cNvSpPr>
            <a:spLocks noGrp="1"/>
          </p:cNvSpPr>
          <p:nvPr>
            <p:ph type="title"/>
          </p:nvPr>
        </p:nvSpPr>
        <p:spPr>
          <a:xfrm>
            <a:off x="1577445" y="1168078"/>
            <a:ext cx="9048219" cy="1092200"/>
          </a:xfrm>
        </p:spPr>
        <p:txBody>
          <a:bodyPr anchor="ctr">
            <a:normAutofit/>
          </a:bodyPr>
          <a:lstStyle/>
          <a:p>
            <a:pPr algn="ctr"/>
            <a:r>
              <a:rPr lang="en-US" dirty="0">
                <a:solidFill>
                  <a:srgbClr val="FFFFFF"/>
                </a:solidFill>
              </a:rPr>
              <a:t>Avoiding the Rube Goldberg pitfalls</a:t>
            </a:r>
          </a:p>
        </p:txBody>
      </p:sp>
      <p:sp>
        <p:nvSpPr>
          <p:cNvPr id="3" name="Content Placeholder 2">
            <a:extLst>
              <a:ext uri="{FF2B5EF4-FFF2-40B4-BE49-F238E27FC236}">
                <a16:creationId xmlns:a16="http://schemas.microsoft.com/office/drawing/2014/main" id="{68E0D849-AABA-9374-9B2C-EA58161B5996}"/>
              </a:ext>
            </a:extLst>
          </p:cNvPr>
          <p:cNvSpPr>
            <a:spLocks noGrp="1"/>
          </p:cNvSpPr>
          <p:nvPr>
            <p:ph idx="1"/>
          </p:nvPr>
        </p:nvSpPr>
        <p:spPr>
          <a:xfrm>
            <a:off x="1091143" y="2413001"/>
            <a:ext cx="9921414" cy="3431208"/>
          </a:xfrm>
        </p:spPr>
        <p:txBody>
          <a:bodyPr anchor="ctr">
            <a:normAutofit fontScale="92500" lnSpcReduction="20000"/>
          </a:bodyPr>
          <a:lstStyle/>
          <a:p>
            <a:pPr marL="0" indent="0">
              <a:lnSpc>
                <a:spcPct val="110000"/>
              </a:lnSpc>
              <a:buNone/>
            </a:pPr>
            <a:r>
              <a:rPr lang="en-US" sz="2100" b="0" i="0" dirty="0">
                <a:solidFill>
                  <a:srgbClr val="FFFFFF"/>
                </a:solidFill>
                <a:effectLst/>
                <a:latin typeface="Arial" panose="020B0604020202020204" pitchFamily="34" charset="0"/>
              </a:rPr>
              <a:t>A "machine“ (or treatment model) is often presented on paper that would be impossible to implement in actuality.</a:t>
            </a:r>
          </a:p>
          <a:p>
            <a:pPr marL="0" indent="0">
              <a:lnSpc>
                <a:spcPct val="110000"/>
              </a:lnSpc>
              <a:buNone/>
            </a:pPr>
            <a:r>
              <a:rPr lang="en-US" sz="2100" dirty="0">
                <a:solidFill>
                  <a:srgbClr val="FFFFFF"/>
                </a:solidFill>
                <a:latin typeface="Arial" panose="020B0604020202020204" pitchFamily="34" charset="0"/>
              </a:rPr>
              <a:t>Many therapy models exist. Some of them may be Goldberg machines when dealing with climate change. </a:t>
            </a:r>
          </a:p>
          <a:p>
            <a:pPr marL="0" indent="0">
              <a:lnSpc>
                <a:spcPct val="110000"/>
              </a:lnSpc>
              <a:buNone/>
            </a:pPr>
            <a:r>
              <a:rPr lang="en-US" sz="2100" dirty="0">
                <a:solidFill>
                  <a:srgbClr val="FFFFFF"/>
                </a:solidFill>
                <a:latin typeface="Arial" panose="020B0604020202020204" pitchFamily="34" charset="0"/>
              </a:rPr>
              <a:t>One universal impediment is when too much confidence rests that legislation will repair or prevent, even if it is often possible to implement.</a:t>
            </a:r>
          </a:p>
          <a:p>
            <a:pPr marL="0" indent="0">
              <a:lnSpc>
                <a:spcPct val="110000"/>
              </a:lnSpc>
              <a:buNone/>
            </a:pPr>
            <a:r>
              <a:rPr lang="en-US" sz="2100" dirty="0">
                <a:solidFill>
                  <a:srgbClr val="FFFFFF"/>
                </a:solidFill>
                <a:latin typeface="Arial" panose="020B0604020202020204" pitchFamily="34" charset="0"/>
              </a:rPr>
              <a:t>The Goldberg model is prevented when people make real personal changes. The healthy tsunami builds from the bottom up and not the top down, though it helps if the top executes the same goals. Good leaders must pollinate the bottom-up undertaking.</a:t>
            </a:r>
          </a:p>
          <a:p>
            <a:pPr marL="0" indent="0">
              <a:lnSpc>
                <a:spcPct val="110000"/>
              </a:lnSpc>
              <a:buNone/>
            </a:pPr>
            <a:r>
              <a:rPr lang="en-US" sz="2100" dirty="0">
                <a:solidFill>
                  <a:srgbClr val="FFFFFF"/>
                </a:solidFill>
                <a:latin typeface="Arial" panose="020B0604020202020204" pitchFamily="34" charset="0"/>
              </a:rPr>
              <a:t>We must prevent Goldberg models.</a:t>
            </a:r>
          </a:p>
          <a:p>
            <a:pPr>
              <a:lnSpc>
                <a:spcPct val="110000"/>
              </a:lnSpc>
            </a:pPr>
            <a:endParaRPr lang="en-US" sz="1400" b="0" i="0" dirty="0">
              <a:solidFill>
                <a:srgbClr val="FFFFFF"/>
              </a:solidFill>
              <a:effectLst/>
              <a:latin typeface="Arial" panose="020B0604020202020204" pitchFamily="34" charset="0"/>
            </a:endParaRPr>
          </a:p>
          <a:p>
            <a:pPr>
              <a:lnSpc>
                <a:spcPct val="110000"/>
              </a:lnSpc>
            </a:pPr>
            <a:endParaRPr lang="en-US" sz="1400" dirty="0">
              <a:solidFill>
                <a:srgbClr val="FFFFFF"/>
              </a:solidFill>
            </a:endParaRPr>
          </a:p>
        </p:txBody>
      </p:sp>
    </p:spTree>
    <p:extLst>
      <p:ext uri="{BB962C8B-B14F-4D97-AF65-F5344CB8AC3E}">
        <p14:creationId xmlns:p14="http://schemas.microsoft.com/office/powerpoint/2010/main" val="212055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Fumes from a powerplant chimney">
            <a:extLst>
              <a:ext uri="{FF2B5EF4-FFF2-40B4-BE49-F238E27FC236}">
                <a16:creationId xmlns:a16="http://schemas.microsoft.com/office/drawing/2014/main" id="{CB2822CF-C604-7A26-CB31-82FC00F2D573}"/>
              </a:ext>
            </a:extLst>
          </p:cNvPr>
          <p:cNvPicPr>
            <a:picLocks noChangeAspect="1"/>
          </p:cNvPicPr>
          <p:nvPr/>
        </p:nvPicPr>
        <p:blipFill rotWithShape="1">
          <a:blip r:embed="rId2"/>
          <a:srcRect t="16667"/>
          <a:stretch/>
        </p:blipFill>
        <p:spPr>
          <a:xfrm>
            <a:off x="54665" y="74544"/>
            <a:ext cx="12191980" cy="6857990"/>
          </a:xfrm>
          <a:prstGeom prst="rect">
            <a:avLst/>
          </a:prstGeom>
        </p:spPr>
      </p:pic>
      <p:sp>
        <p:nvSpPr>
          <p:cNvPr id="12" name="Rectangle 11">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637948-4D48-5BB7-4FA8-4C988A37FB59}"/>
              </a:ext>
            </a:extLst>
          </p:cNvPr>
          <p:cNvSpPr>
            <a:spLocks noGrp="1"/>
          </p:cNvSpPr>
          <p:nvPr>
            <p:ph type="title"/>
          </p:nvPr>
        </p:nvSpPr>
        <p:spPr>
          <a:xfrm>
            <a:off x="1104900" y="910432"/>
            <a:ext cx="4724400" cy="843826"/>
          </a:xfrm>
        </p:spPr>
        <p:txBody>
          <a:bodyPr anchor="b">
            <a:normAutofit/>
          </a:bodyPr>
          <a:lstStyle/>
          <a:p>
            <a:r>
              <a:rPr lang="en-US" sz="5400" b="1" dirty="0" err="1">
                <a:solidFill>
                  <a:schemeClr val="bg1"/>
                </a:solidFill>
              </a:rPr>
              <a:t>Solastalgia</a:t>
            </a:r>
            <a:endParaRPr lang="en-US" sz="5400" b="1" dirty="0">
              <a:solidFill>
                <a:schemeClr val="bg1"/>
              </a:solidFill>
            </a:endParaRPr>
          </a:p>
        </p:txBody>
      </p:sp>
      <p:sp>
        <p:nvSpPr>
          <p:cNvPr id="3" name="Content Placeholder 2">
            <a:extLst>
              <a:ext uri="{FF2B5EF4-FFF2-40B4-BE49-F238E27FC236}">
                <a16:creationId xmlns:a16="http://schemas.microsoft.com/office/drawing/2014/main" id="{C6494781-09FC-BEF0-9471-9CE11441C53E}"/>
              </a:ext>
            </a:extLst>
          </p:cNvPr>
          <p:cNvSpPr>
            <a:spLocks noGrp="1"/>
          </p:cNvSpPr>
          <p:nvPr>
            <p:ph idx="1"/>
          </p:nvPr>
        </p:nvSpPr>
        <p:spPr>
          <a:xfrm>
            <a:off x="561561" y="2492080"/>
            <a:ext cx="5710029" cy="3297463"/>
          </a:xfrm>
        </p:spPr>
        <p:txBody>
          <a:bodyPr>
            <a:noAutofit/>
          </a:bodyPr>
          <a:lstStyle/>
          <a:p>
            <a:pPr marL="0" indent="0">
              <a:buNone/>
            </a:pPr>
            <a:r>
              <a:rPr lang="en-US" sz="2400" dirty="0">
                <a:solidFill>
                  <a:schemeClr val="bg1"/>
                </a:solidFill>
              </a:rPr>
              <a:t>Coined in 2005 by Glenn Albrecht.</a:t>
            </a:r>
          </a:p>
          <a:p>
            <a:pPr marL="0" indent="0">
              <a:buNone/>
            </a:pPr>
            <a:r>
              <a:rPr lang="en-US" sz="2400" b="0" i="0" dirty="0">
                <a:solidFill>
                  <a:schemeClr val="bg1"/>
                </a:solidFill>
                <a:effectLst/>
              </a:rPr>
              <a:t>From Latin </a:t>
            </a:r>
            <a:r>
              <a:rPr lang="en-US" sz="2400" b="0" i="1" dirty="0" err="1">
                <a:solidFill>
                  <a:schemeClr val="bg1"/>
                </a:solidFill>
                <a:effectLst/>
              </a:rPr>
              <a:t>sōlācium</a:t>
            </a:r>
            <a:r>
              <a:rPr lang="en-US" sz="2400" b="0" i="0" dirty="0">
                <a:solidFill>
                  <a:schemeClr val="bg1"/>
                </a:solidFill>
                <a:effectLst/>
              </a:rPr>
              <a:t> (comfort) and the Greek root </a:t>
            </a:r>
            <a:r>
              <a:rPr lang="en-US" sz="2400" b="0" i="1" dirty="0">
                <a:solidFill>
                  <a:schemeClr val="bg1"/>
                </a:solidFill>
                <a:effectLst/>
              </a:rPr>
              <a:t>-</a:t>
            </a:r>
            <a:r>
              <a:rPr lang="en-US" sz="2400" b="0" i="1" dirty="0" err="1">
                <a:solidFill>
                  <a:schemeClr val="bg1"/>
                </a:solidFill>
                <a:effectLst/>
              </a:rPr>
              <a:t>algia</a:t>
            </a:r>
            <a:r>
              <a:rPr lang="en-US" sz="2400" b="0" i="0" dirty="0">
                <a:solidFill>
                  <a:schemeClr val="bg1"/>
                </a:solidFill>
                <a:effectLst/>
              </a:rPr>
              <a:t> (pain, suffering, grief) -- emotional or existential distress caused by environmental changes. </a:t>
            </a:r>
            <a:r>
              <a:rPr lang="en-US" sz="2400" dirty="0">
                <a:solidFill>
                  <a:schemeClr val="bg1"/>
                </a:solidFill>
              </a:rPr>
              <a:t>It currently applies to pollution, storms, cooling, warming, deforestation, etc., but it could be used more generally.</a:t>
            </a:r>
          </a:p>
          <a:p>
            <a:pPr marL="0" indent="0">
              <a:buNone/>
            </a:pPr>
            <a:r>
              <a:rPr lang="en-US" sz="2400" dirty="0">
                <a:solidFill>
                  <a:schemeClr val="bg1"/>
                </a:solidFill>
              </a:rPr>
              <a:t>Might this become a ICD-10 code limited to climate change?</a:t>
            </a:r>
          </a:p>
        </p:txBody>
      </p:sp>
      <p:sp>
        <p:nvSpPr>
          <p:cNvPr id="13" name="Rectangle 1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27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746DBD84-E340-43E0-E83E-307F111FD9C9}"/>
              </a:ext>
            </a:extLst>
          </p:cNvPr>
          <p:cNvSpPr>
            <a:spLocks noGrp="1"/>
          </p:cNvSpPr>
          <p:nvPr>
            <p:ph type="title"/>
          </p:nvPr>
        </p:nvSpPr>
        <p:spPr>
          <a:xfrm>
            <a:off x="546546" y="669926"/>
            <a:ext cx="4104967" cy="2833618"/>
          </a:xfrm>
        </p:spPr>
        <p:txBody>
          <a:bodyPr anchor="b">
            <a:normAutofit/>
          </a:bodyPr>
          <a:lstStyle/>
          <a:p>
            <a:pPr algn="r"/>
            <a:r>
              <a:rPr lang="en-US" dirty="0">
                <a:solidFill>
                  <a:schemeClr val="bg1"/>
                </a:solidFill>
              </a:rPr>
              <a:t>Eco-anxiety- Some Basic Numbers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06" y="5597879"/>
            <a:ext cx="5102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6E1D15-BD35-DBCE-6D4C-11738457FEEF}"/>
              </a:ext>
            </a:extLst>
          </p:cNvPr>
          <p:cNvSpPr>
            <a:spLocks noGrp="1"/>
          </p:cNvSpPr>
          <p:nvPr>
            <p:ph idx="1"/>
          </p:nvPr>
        </p:nvSpPr>
        <p:spPr>
          <a:xfrm>
            <a:off x="5521187" y="753042"/>
            <a:ext cx="6124267" cy="5172060"/>
          </a:xfrm>
        </p:spPr>
        <p:txBody>
          <a:bodyPr anchor="ctr">
            <a:normAutofit/>
          </a:bodyPr>
          <a:lstStyle/>
          <a:p>
            <a:r>
              <a:rPr lang="en-US" sz="2000" b="0" i="0">
                <a:solidFill>
                  <a:schemeClr val="bg1"/>
                </a:solidFill>
                <a:effectLst/>
                <a:latin typeface="Arial" panose="020B0604020202020204" pitchFamily="34" charset="0"/>
              </a:rPr>
              <a:t>The term eco-anxiety is said to have been coined by Glenn Albrec</a:t>
            </a:r>
            <a:r>
              <a:rPr lang="en-US" sz="2000">
                <a:solidFill>
                  <a:schemeClr val="bg1"/>
                </a:solidFill>
                <a:latin typeface="Arial" panose="020B0604020202020204" pitchFamily="34" charset="0"/>
              </a:rPr>
              <a:t>ht.</a:t>
            </a:r>
          </a:p>
          <a:p>
            <a:r>
              <a:rPr lang="en-US" sz="2000" b="0" i="0">
                <a:solidFill>
                  <a:schemeClr val="bg1"/>
                </a:solidFill>
                <a:effectLst/>
                <a:latin typeface="Arial" panose="020B0604020202020204" pitchFamily="34" charset="0"/>
              </a:rPr>
              <a:t>It is defined as "a chronic fear of environmental doom.”</a:t>
            </a:r>
          </a:p>
          <a:p>
            <a:r>
              <a:rPr lang="en-US" sz="2000" b="0" i="0">
                <a:solidFill>
                  <a:schemeClr val="bg1"/>
                </a:solidFill>
                <a:effectLst/>
                <a:latin typeface="Arial" panose="020B0604020202020204" pitchFamily="34" charset="0"/>
              </a:rPr>
              <a:t>The American Psychological Assocation defines eco-anxiety as "the chronic fear of environmental cataclysm that comes from observing the seemingly irrevocable impact of climate change and the associated concern for one's future and that of next generations".</a:t>
            </a:r>
            <a:endParaRPr lang="en-US" sz="2000" b="0" i="0" baseline="30000">
              <a:solidFill>
                <a:schemeClr val="bg1"/>
              </a:solidFill>
              <a:effectLst/>
              <a:latin typeface="Arial" panose="020B0604020202020204" pitchFamily="34" charset="0"/>
            </a:endParaRPr>
          </a:p>
          <a:p>
            <a:r>
              <a:rPr lang="en-US" sz="2000" b="0" i="0">
                <a:solidFill>
                  <a:schemeClr val="bg1"/>
                </a:solidFill>
                <a:effectLst/>
                <a:latin typeface="Arial" panose="020B0604020202020204" pitchFamily="34" charset="0"/>
              </a:rPr>
              <a:t>In 2018, U.S. surveys found between 21%</a:t>
            </a:r>
            <a:r>
              <a:rPr lang="en-US" sz="2000" b="0" i="0" baseline="30000">
                <a:solidFill>
                  <a:schemeClr val="bg1"/>
                </a:solidFill>
                <a:effectLst/>
                <a:latin typeface="Arial" panose="020B0604020202020204" pitchFamily="34" charset="0"/>
              </a:rPr>
              <a:t> </a:t>
            </a:r>
            <a:r>
              <a:rPr lang="en-US" sz="2000" b="0" i="0">
                <a:solidFill>
                  <a:schemeClr val="bg1"/>
                </a:solidFill>
                <a:effectLst/>
                <a:latin typeface="Arial" panose="020B0604020202020204" pitchFamily="34" charset="0"/>
              </a:rPr>
              <a:t>and 29% of were "very" worried about the climate. The rate is double the rate of a similar study in 2015.</a:t>
            </a:r>
            <a:endParaRPr lang="en-US" sz="20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399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3EE775-FF2F-C33A-B16D-945AFE8234AF}"/>
              </a:ext>
            </a:extLst>
          </p:cNvPr>
          <p:cNvSpPr>
            <a:spLocks noGrp="1"/>
          </p:cNvSpPr>
          <p:nvPr>
            <p:ph type="title"/>
          </p:nvPr>
        </p:nvSpPr>
        <p:spPr>
          <a:xfrm>
            <a:off x="1102368" y="1877492"/>
            <a:ext cx="4030132" cy="3215373"/>
          </a:xfrm>
        </p:spPr>
        <p:txBody>
          <a:bodyPr>
            <a:normAutofit/>
          </a:bodyPr>
          <a:lstStyle/>
          <a:p>
            <a:pPr algn="ctr"/>
            <a:r>
              <a:rPr lang="en-US" dirty="0">
                <a:solidFill>
                  <a:schemeClr val="bg1"/>
                </a:solidFill>
              </a:rPr>
              <a:t>More Eco-anxiety Statistics</a:t>
            </a:r>
          </a:p>
        </p:txBody>
      </p:sp>
      <p:grpSp>
        <p:nvGrpSpPr>
          <p:cNvPr id="66" name="Group 6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67" name="Freeform: Shape 6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68" name="Freeform: Shape 6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69"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0"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1" name="Oval 70">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2E6088EE-EC73-E5CD-2FEB-C34C63851634}"/>
              </a:ext>
            </a:extLst>
          </p:cNvPr>
          <p:cNvSpPr>
            <a:spLocks noGrp="1"/>
          </p:cNvSpPr>
          <p:nvPr>
            <p:ph idx="1"/>
          </p:nvPr>
        </p:nvSpPr>
        <p:spPr>
          <a:xfrm>
            <a:off x="6234868" y="1130846"/>
            <a:ext cx="5217173" cy="3555454"/>
          </a:xfrm>
        </p:spPr>
        <p:txBody>
          <a:bodyPr>
            <a:noAutofit/>
          </a:bodyPr>
          <a:lstStyle/>
          <a:p>
            <a:r>
              <a:rPr lang="en-US" b="0" i="0" dirty="0">
                <a:solidFill>
                  <a:schemeClr val="bg1"/>
                </a:solidFill>
                <a:effectLst/>
                <a:latin typeface="Arial" panose="020B0604020202020204" pitchFamily="34" charset="0"/>
              </a:rPr>
              <a:t>A survey published in Lancet (Sept 2021) of 10,000 young people from 10 countries found that almost 60% were very or extremely worried about climate change. Two thirds were sad, afraid and anxious. Close to 40% were hesitant to have children.</a:t>
            </a:r>
          </a:p>
          <a:p>
            <a:r>
              <a:rPr lang="en-US" dirty="0">
                <a:solidFill>
                  <a:schemeClr val="bg1"/>
                </a:solidFill>
                <a:latin typeface="Arial" panose="020B0604020202020204" pitchFamily="34" charset="0"/>
              </a:rPr>
              <a:t>W</a:t>
            </a:r>
            <a:r>
              <a:rPr lang="en-US" b="0" i="0" dirty="0">
                <a:solidFill>
                  <a:schemeClr val="bg1"/>
                </a:solidFill>
                <a:effectLst/>
                <a:latin typeface="Arial" panose="020B0604020202020204" pitchFamily="34" charset="0"/>
              </a:rPr>
              <a:t>omen (45%) are more likely to report eco-anxiety then men (36%)</a:t>
            </a:r>
            <a:endParaRPr lang="en-US" dirty="0">
              <a:solidFill>
                <a:schemeClr val="bg1"/>
              </a:solidFill>
            </a:endParaRPr>
          </a:p>
        </p:txBody>
      </p:sp>
      <p:grpSp>
        <p:nvGrpSpPr>
          <p:cNvPr id="56"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57" name="Freeform: Shape 56">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89627975"/>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10.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4.xml><?xml version="1.0" encoding="utf-8"?>
<a:theme xmlns:a="http://schemas.openxmlformats.org/drawingml/2006/main" name="1_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7.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8.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9.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749</TotalTime>
  <Words>3277</Words>
  <Application>Microsoft Office PowerPoint</Application>
  <PresentationFormat>Widescreen</PresentationFormat>
  <Paragraphs>172</Paragraphs>
  <Slides>30</Slides>
  <Notes>1</Notes>
  <HiddenSlides>0</HiddenSlides>
  <MMClips>0</MMClips>
  <ScaleCrop>false</ScaleCrop>
  <HeadingPairs>
    <vt:vector size="6" baseType="variant">
      <vt:variant>
        <vt:lpstr>Fonts Used</vt:lpstr>
      </vt:variant>
      <vt:variant>
        <vt:i4>16</vt:i4>
      </vt:variant>
      <vt:variant>
        <vt:lpstr>Theme</vt:lpstr>
      </vt:variant>
      <vt:variant>
        <vt:i4>10</vt:i4>
      </vt:variant>
      <vt:variant>
        <vt:lpstr>Slide Titles</vt:lpstr>
      </vt:variant>
      <vt:variant>
        <vt:i4>30</vt:i4>
      </vt:variant>
    </vt:vector>
  </HeadingPairs>
  <TitlesOfParts>
    <vt:vector size="56" baseType="lpstr">
      <vt:lpstr>Abadi</vt:lpstr>
      <vt:lpstr>ADLaM Display</vt:lpstr>
      <vt:lpstr>Amasis MT Pro</vt:lpstr>
      <vt:lpstr>-apple-system</vt:lpstr>
      <vt:lpstr>Aptos</vt:lpstr>
      <vt:lpstr>Aptos Narrow</vt:lpstr>
      <vt:lpstr>Arial</vt:lpstr>
      <vt:lpstr>Bookman Old Style</vt:lpstr>
      <vt:lpstr>Calibri</vt:lpstr>
      <vt:lpstr>Calibri Light</vt:lpstr>
      <vt:lpstr>Century Gothic</vt:lpstr>
      <vt:lpstr>Garamond</vt:lpstr>
      <vt:lpstr>Gill Sans MT</vt:lpstr>
      <vt:lpstr>Rockwell</vt:lpstr>
      <vt:lpstr>Tw Cen MT</vt:lpstr>
      <vt:lpstr>Wingdings 3</vt:lpstr>
      <vt:lpstr>1_Office Theme</vt:lpstr>
      <vt:lpstr>Gallery</vt:lpstr>
      <vt:lpstr>Circuit</vt:lpstr>
      <vt:lpstr>1_Circuit</vt:lpstr>
      <vt:lpstr>Office Theme</vt:lpstr>
      <vt:lpstr>Ion Boardroom</vt:lpstr>
      <vt:lpstr>1_Gallery</vt:lpstr>
      <vt:lpstr>Damask</vt:lpstr>
      <vt:lpstr>Organic</vt:lpstr>
      <vt:lpstr>Celestial</vt:lpstr>
      <vt:lpstr>Framing A Psychosocial  Strategy to Climate Change</vt:lpstr>
      <vt:lpstr>Framing A Psychosocial Strategy to Climate Change   A Dialogue Of Our Roles</vt:lpstr>
      <vt:lpstr>The characteristics of climate related fears and anxieties.  </vt:lpstr>
      <vt:lpstr>What Are Our Goals As  We Prepare To Treat Others</vt:lpstr>
      <vt:lpstr>The deeper questions..</vt:lpstr>
      <vt:lpstr>Avoiding the Rube Goldberg pitfalls</vt:lpstr>
      <vt:lpstr>Solastalgia</vt:lpstr>
      <vt:lpstr>Eco-anxiety- Some Basic Numbers</vt:lpstr>
      <vt:lpstr>More Eco-anxiety Statistics</vt:lpstr>
      <vt:lpstr>More Psychological Thoughts  About Climate Change</vt:lpstr>
      <vt:lpstr>Two important psycho-philosophic terms</vt:lpstr>
      <vt:lpstr>A more common -  and perhaps less painful way -  to look at all of this:</vt:lpstr>
      <vt:lpstr>Some basics we are expected to know</vt:lpstr>
      <vt:lpstr>For Example – a discussed and current Political-Science Pretenses </vt:lpstr>
      <vt:lpstr>Jaber -  a member of the UAE Federal Cabinet, Minister of Industry and Advanced Technology, President of COP28, Group CEO of Abu Dhabi National Oil Company, and Chairman of Masder.</vt:lpstr>
      <vt:lpstr>Anomie  -- A Very Brief Introduction to Climate Change Sociology</vt:lpstr>
      <vt:lpstr>The Common Climate Change Causes and Influencers</vt:lpstr>
      <vt:lpstr>“And if the earth is not ultimately a predictable and safe place to live the way I expect it to be… what happens to us?”</vt:lpstr>
      <vt:lpstr>Methane  A Major Climotoxin</vt:lpstr>
      <vt:lpstr>Greenhouse Gases</vt:lpstr>
      <vt:lpstr>What Do You Think?</vt:lpstr>
      <vt:lpstr>When and how do we non-fatalistically treat both the symptoms and the cause?  The ennui risk</vt:lpstr>
      <vt:lpstr>A few thoughts</vt:lpstr>
      <vt:lpstr>Framing Climate Change – The 5 Tiers</vt:lpstr>
      <vt:lpstr>Framing Climate Change –The 5 Tiers</vt:lpstr>
      <vt:lpstr>Tier 5 Treatment  Details to start</vt:lpstr>
      <vt:lpstr>Tier 5 Treatment – more Details</vt:lpstr>
      <vt:lpstr>Tier 5 Treatment – even more Details</vt:lpstr>
      <vt:lpstr>Tier 5 Treatment – a story</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pretenses</dc:title>
  <dc:creator>ABBEY STRAUSS</dc:creator>
  <cp:lastModifiedBy>ABBEY</cp:lastModifiedBy>
  <cp:revision>125</cp:revision>
  <dcterms:created xsi:type="dcterms:W3CDTF">2023-12-07T12:26:17Z</dcterms:created>
  <dcterms:modified xsi:type="dcterms:W3CDTF">2023-12-17T21:09:20Z</dcterms:modified>
</cp:coreProperties>
</file>